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12" r:id="rId1"/>
    <p:sldMasterId id="2147483831" r:id="rId2"/>
    <p:sldMasterId id="2147483833" r:id="rId3"/>
  </p:sldMasterIdLst>
  <p:notesMasterIdLst>
    <p:notesMasterId r:id="rId30"/>
  </p:notesMasterIdLst>
  <p:sldIdLst>
    <p:sldId id="1132" r:id="rId4"/>
    <p:sldId id="1138" r:id="rId5"/>
    <p:sldId id="1034" r:id="rId6"/>
    <p:sldId id="1133" r:id="rId7"/>
    <p:sldId id="1142" r:id="rId8"/>
    <p:sldId id="1056" r:id="rId9"/>
    <p:sldId id="1057" r:id="rId10"/>
    <p:sldId id="1134" r:id="rId11"/>
    <p:sldId id="684" r:id="rId12"/>
    <p:sldId id="1147" r:id="rId13"/>
    <p:sldId id="1151" r:id="rId14"/>
    <p:sldId id="1152" r:id="rId15"/>
    <p:sldId id="1153" r:id="rId16"/>
    <p:sldId id="1155" r:id="rId17"/>
    <p:sldId id="1154" r:id="rId18"/>
    <p:sldId id="1209" r:id="rId19"/>
    <p:sldId id="1159" r:id="rId20"/>
    <p:sldId id="1158" r:id="rId21"/>
    <p:sldId id="1156" r:id="rId22"/>
    <p:sldId id="1130" r:id="rId23"/>
    <p:sldId id="1210" r:id="rId24"/>
    <p:sldId id="606" r:id="rId25"/>
    <p:sldId id="5174" r:id="rId26"/>
    <p:sldId id="1199" r:id="rId27"/>
    <p:sldId id="1201" r:id="rId28"/>
    <p:sldId id="1203" r:id="rId29"/>
  </p:sldIdLst>
  <p:sldSz cx="16256000" cy="10160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  <p:extLst>
    <p:ext uri="{EFAFB233-063F-42B5-8137-9DF3F51BA10A}">
      <p15:sldGuideLst xmlns:p15="http://schemas.microsoft.com/office/powerpoint/2012/main">
        <p15:guide id="1" orient="horz" pos="3200" userDrawn="1">
          <p15:clr>
            <a:srgbClr val="A4A3A4"/>
          </p15:clr>
        </p15:guide>
        <p15:guide id="2" pos="5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4A9BC294-FFE2-49D5-8D69-9E1BD2C41BD5}" styleName="">
    <a:tblBg/>
    <a:wholeTbl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BBFC77FB-9ED0-4EC9-95AA-A1379042E648}" styleName="">
    <a:tblBg/>
    <a:wholeTbl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3DC5C2F9-1CAC-4260-A1DD-9FCDBB877499}" styleName="">
    <a:tblBg/>
    <a:wholeTbl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6CBB8FF1-D9AA-43F3-AF6F-95CC898621D3}" styleName="">
    <a:tblBg/>
    <a:wholeTb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8575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FFFF">
              <a:alpha val="35000"/>
            </a:srgbClr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8575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FFFF">
              <a:alpha val="35000"/>
            </a:srgbClr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28575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FFFF">
              <a:alpha val="35000"/>
            </a:srgbClr>
          </a:solidFill>
        </a:fill>
      </a:tcStyle>
    </a:firstRow>
  </a:tblStyle>
  <a:tblStyle styleId="{52231FD1-F943-412F-9E5E-40C6553686DB}" styleName="">
    <a:tblBg/>
    <a:wholeTb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8575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FFFF">
              <a:alpha val="35000"/>
            </a:srgbClr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8575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FFFF">
              <a:alpha val="35000"/>
            </a:srgbClr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28575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FFFF">
              <a:alpha val="35000"/>
            </a:srgbClr>
          </a:solidFill>
        </a:fill>
      </a:tcStyle>
    </a:firstRow>
  </a:tblStyle>
  <a:tblStyle styleId="{B48070D1-5D64-47B7-BC60-FA8D16AFF470}" styleName="">
    <a:tblBg/>
    <a:wholeTbl>
      <a:tcTxStyle b="off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ff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A2917287-0DEF-4054-A70B-4679EB4FC251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C1CE045C-A4D1-48E0-A694-82747DB6CA25}" styleName="">
    <a:tblBg/>
    <a:wholeTbl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400760F1-D3A7-4C68-8E7C-8A3C2F33312D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7DFDD2A9-E8EB-4E70-9902-F702E80A5D4B}" styleName="">
    <a:tblBg/>
    <a:wholeTbl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28575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8575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28575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F835F8EB-306F-44BB-BEDD-F0031A575DD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1A610F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gradFill>
            <a:gsLst>
              <a:gs pos="0">
                <a:srgbClr val="0066C1"/>
              </a:gs>
              <a:gs pos="100000">
                <a:srgbClr val="094593"/>
              </a:gs>
            </a:gsLst>
            <a:lin ang="5400000"/>
          </a:gra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gradFill>
            <a:gsLst>
              <a:gs pos="0">
                <a:srgbClr val="0066C1"/>
              </a:gs>
              <a:gs pos="100000">
                <a:srgbClr val="094593"/>
              </a:gs>
            </a:gsLst>
            <a:lin ang="5400000"/>
          </a:gradFill>
        </a:fill>
      </a:tcStyle>
    </a:firstRow>
  </a:tblStyle>
  <a:tblStyle styleId="{780714E6-AC8D-483D-803F-87B04A754B8B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1A610F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gradFill>
            <a:gsLst>
              <a:gs pos="0">
                <a:srgbClr val="0066C1"/>
              </a:gs>
              <a:gs pos="100000">
                <a:srgbClr val="094593"/>
              </a:gs>
            </a:gsLst>
            <a:lin ang="5400000"/>
          </a:gra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gradFill>
            <a:gsLst>
              <a:gs pos="0">
                <a:srgbClr val="0066C1"/>
              </a:gs>
              <a:gs pos="100000">
                <a:srgbClr val="094593"/>
              </a:gs>
            </a:gsLst>
            <a:lin ang="5400000"/>
          </a:gradFill>
        </a:fill>
      </a:tcStyle>
    </a:firstRow>
  </a:tblStyle>
  <a:tblStyle styleId="{85453355-7060-4123-A8CA-55F256E4BDBD}" styleName="">
    <a:tblBg/>
    <a:wholeTb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1DEB9969-A59E-46DF-B485-ECDC918BC5C5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1EAF4"/>
          </a:solidFill>
        </a:fill>
      </a:tcStyle>
    </a:wholeTbl>
    <a:band2H>
      <a:tcTxStyle/>
      <a:tcStyle>
        <a:tcBdr/>
        <a:fill>
          <a:solidFill>
            <a:srgbClr val="F1F5F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381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6095C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6095C9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6095C9"/>
          </a:solidFill>
        </a:fill>
      </a:tcStyle>
    </a:firstRow>
  </a:tblStyle>
  <a:tblStyle styleId="{5180BB19-E765-4AA4-A759-6ABF727EC73C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firstRow>
  </a:tblStyle>
  <a:tblStyle styleId="{9AB51CBE-F54B-4EFE-A6A2-2B09AF7F6191}" styleName="">
    <a:tblBg/>
    <a:wholeTbl>
      <a:tcTxStyle b="off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28575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8575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28575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5FBA0BCF-155F-44AC-9248-EED72D812BB2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5CFB1320-3E12-4A5C-9798-1F45FEB16AEF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firstRow>
  </a:tblStyle>
  <a:tblStyle styleId="{D53080A3-FC60-4D15-88A6-DDE2532E793B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FF28EC13-D927-4132-842A-2E56D145094C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firstRow>
  </a:tblStyle>
  <a:tblStyle styleId="{3DD1175A-8CF4-46ED-8FE6-A5A5AA80C6F0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963F6B50-CBF8-412D-AA63-06343A3E57CA}" styleName="">
    <a:tblBg/>
    <a:wholeTb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8575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FFFF">
              <a:alpha val="35000"/>
            </a:srgbClr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8575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FFFF">
              <a:alpha val="35000"/>
            </a:srgbClr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28575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FFFF">
              <a:alpha val="35000"/>
            </a:srgbClr>
          </a:solidFill>
        </a:fill>
      </a:tcStyle>
    </a:firstRow>
  </a:tblStyle>
  <a:tblStyle styleId="{B9636E16-224A-4483-B903-1A213753DE1A}" styleName="">
    <a:tblBg/>
    <a:wholeTbl>
      <a:tcTxStyle b="off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28575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8575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28575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8"/>
    <p:restoredTop sz="94653"/>
  </p:normalViewPr>
  <p:slideViewPr>
    <p:cSldViewPr snapToGrid="0" snapToObjects="1" showGuides="1">
      <p:cViewPr>
        <p:scale>
          <a:sx n="72" d="100"/>
          <a:sy n="72" d="100"/>
        </p:scale>
        <p:origin x="808" y="256"/>
      </p:cViewPr>
      <p:guideLst>
        <p:guide orient="horz" pos="3200"/>
        <p:guide pos="5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9" name="Shape 233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40" name="Shape 234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6096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6096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6096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6096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6096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6096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6096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6096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6096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962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3A6D59-D8EE-4E40-8E2B-A449B57CE7A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2962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6895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defTabSz="609600" rtl="0" latinLnBrk="0"/>
            <a:r>
              <a:rPr lang="en-US" dirty="0"/>
              <a:t>LSM – Lanthanum Strontium Manganate.   CFY = Chromium </a:t>
            </a:r>
            <a:r>
              <a:rPr lang="en-US"/>
              <a:t>Iron Yttrium</a:t>
            </a:r>
          </a:p>
        </p:txBody>
      </p:sp>
    </p:spTree>
    <p:extLst>
      <p:ext uri="{BB962C8B-B14F-4D97-AF65-F5344CB8AC3E}">
        <p14:creationId xmlns:p14="http://schemas.microsoft.com/office/powerpoint/2010/main" val="349745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5952" y="2032000"/>
            <a:ext cx="14484096" cy="1991360"/>
          </a:xfrm>
        </p:spPr>
        <p:txBody>
          <a:bodyPr vert="horz" lIns="91440" tIns="45720" rIns="91440" bIns="45720" rtlCol="0" anchor="b" anchorCtr="0">
            <a:normAutofit/>
            <a:scene3d>
              <a:camera prst="orthographicFront"/>
              <a:lightRig rig="threePt" dir="t">
                <a:rot lat="0" lon="0" rev="10800000"/>
              </a:lightRig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algn="ctr" defTabSz="1354684" rtl="0" eaLnBrk="1" latinLnBrk="0" hangingPunct="1">
              <a:lnSpc>
                <a:spcPts val="9482"/>
              </a:lnSpc>
              <a:spcBef>
                <a:spcPct val="0"/>
              </a:spcBef>
              <a:buNone/>
              <a:defRPr sz="8889" kern="1200">
                <a:solidFill>
                  <a:schemeClr val="bg1"/>
                </a:solidFill>
                <a:effectLst>
                  <a:outerShdw blurRad="25400" dist="19050" dir="4200000" algn="ctr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85952" y="4023358"/>
            <a:ext cx="14484096" cy="988907"/>
          </a:xfrm>
        </p:spPr>
        <p:txBody>
          <a:bodyPr vert="horz" lIns="91440" tIns="45720" rIns="91440" bIns="45720" rtlCol="0">
            <a:normAutofit/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marL="0" indent="0" algn="ctr" defTabSz="1354684" rtl="0" eaLnBrk="1" latinLnBrk="0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SzPct val="75000"/>
              <a:buFont typeface="Wingdings 2" pitchFamily="18" charset="2"/>
              <a:buNone/>
              <a:defRPr sz="3259" b="0" kern="1200" baseline="0">
                <a:solidFill>
                  <a:schemeClr val="bg1"/>
                </a:solidFill>
                <a:effectLst>
                  <a:outerShdw blurRad="25400" dist="254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6773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54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32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09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386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064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741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418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1354684" rtl="0" eaLnBrk="1" latinLnBrk="0" hangingPunct="1">
              <a:defRPr sz="163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A4C4504B-4F67-1E44-BB7A-2715795A7366}" type="datetime1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effectLst>
                  <a:outerShdw blurRad="25400" dist="12700" dir="4200000" algn="ctr" rotWithShape="0">
                    <a:prstClr val="white">
                      <a:alpha val="40000"/>
                    </a:prstClr>
                  </a:outerShdw>
                </a:effectLst>
                <a:latin typeface="Book Antiqua"/>
              </a:rPr>
              <a:t>6/11/19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effectLst>
                <a:outerShdw blurRad="25400" dist="12700" dir="4200000" algn="ctr" rotWithShape="0">
                  <a:prstClr val="white">
                    <a:alpha val="40000"/>
                  </a:prstClr>
                </a:outerShdw>
              </a:effectLst>
              <a:latin typeface="Book Antiqu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1354684" rtl="0" eaLnBrk="1" latinLnBrk="0" hangingPunct="1">
              <a:defRPr sz="163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>
              <a:solidFill>
                <a:srgbClr val="302C24">
                  <a:lumMod val="75000"/>
                  <a:lumOff val="25000"/>
                </a:srgbClr>
              </a:solidFill>
              <a:effectLst>
                <a:outerShdw blurRad="25400" dist="12700" dir="4200000" algn="ctr" rotWithShape="0">
                  <a:prstClr val="white">
                    <a:alpha val="40000"/>
                  </a:prstClr>
                </a:outerShdw>
              </a:effectLst>
              <a:latin typeface="Book Antiqu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1354684" rtl="0" eaLnBrk="1" latinLnBrk="0" hangingPunct="1">
              <a:defRPr sz="163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effectLst>
                  <a:outerShdw blurRad="25400" dist="12700" dir="4200000" algn="ctr" rotWithShape="0">
                    <a:prstClr val="white">
                      <a:alpha val="40000"/>
                    </a:prstClr>
                  </a:outerShdw>
                </a:effectLst>
                <a:latin typeface="Book Antiqua"/>
              </a:rPr>
              <a:pPr/>
              <a:t>‹#›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effectLst>
                <a:outerShdw blurRad="25400" dist="12700" dir="4200000" algn="ctr" rotWithShape="0">
                  <a:prstClr val="white">
                    <a:alpha val="40000"/>
                  </a:prstClr>
                </a:outerShdw>
              </a:effectLst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26876020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516" y="617569"/>
            <a:ext cx="6827520" cy="2955033"/>
          </a:xfrm>
        </p:spPr>
        <p:txBody>
          <a:bodyPr anchor="b"/>
          <a:lstStyle>
            <a:lvl1pPr algn="ctr">
              <a:defRPr sz="6519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4516" y="3612445"/>
            <a:ext cx="6827520" cy="4913988"/>
          </a:xfrm>
        </p:spPr>
        <p:txBody>
          <a:bodyPr>
            <a:normAutofit/>
          </a:bodyPr>
          <a:lstStyle>
            <a:lvl1pPr marL="0" indent="0" algn="ctr">
              <a:spcBef>
                <a:spcPts val="889"/>
              </a:spcBef>
              <a:buNone/>
              <a:defRPr sz="2519"/>
            </a:lvl1pPr>
            <a:lvl2pPr marL="677342" indent="0">
              <a:buNone/>
              <a:defRPr sz="1778"/>
            </a:lvl2pPr>
            <a:lvl3pPr marL="1354684" indent="0">
              <a:buNone/>
              <a:defRPr sz="1482"/>
            </a:lvl3pPr>
            <a:lvl4pPr marL="2032025" indent="0">
              <a:buNone/>
              <a:defRPr sz="1333"/>
            </a:lvl4pPr>
            <a:lvl5pPr marL="2709367" indent="0">
              <a:buNone/>
              <a:defRPr sz="1333"/>
            </a:lvl5pPr>
            <a:lvl6pPr marL="3386709" indent="0">
              <a:buNone/>
              <a:defRPr sz="1333"/>
            </a:lvl6pPr>
            <a:lvl7pPr marL="4064051" indent="0">
              <a:buNone/>
              <a:defRPr sz="1333"/>
            </a:lvl7pPr>
            <a:lvl8pPr marL="4741393" indent="0">
              <a:buNone/>
              <a:defRPr sz="1333"/>
            </a:lvl8pPr>
            <a:lvl9pPr marL="5418734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33E76-632E-3240-BF76-DEC882F0E9FB}" type="datetime1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t>6/11/19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‹#›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8542302" y="637490"/>
            <a:ext cx="6827520" cy="8048314"/>
          </a:xfrm>
          <a:solidFill>
            <a:schemeClr val="bg1">
              <a:lumMod val="85000"/>
            </a:schemeClr>
          </a:solidFill>
          <a:ln w="127000" cap="sq">
            <a:solidFill>
              <a:schemeClr val="bg1"/>
            </a:solidFill>
            <a:miter lim="800000"/>
          </a:ln>
          <a:effectLst>
            <a:outerShdw blurRad="76200" dist="12700" dir="5400000" sx="100500" sy="100500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extrusionH="50800">
            <a:extrusionClr>
              <a:schemeClr val="tx1"/>
            </a:extrusionClr>
            <a:contourClr>
              <a:schemeClr val="tx1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677342" indent="-677342" algn="l" defTabSz="1354684" rtl="0" eaLnBrk="1" latinLnBrk="0" hangingPunct="1">
              <a:spcBef>
                <a:spcPts val="2963"/>
              </a:spcBef>
              <a:buClr>
                <a:schemeClr val="accent2">
                  <a:lumMod val="50000"/>
                  <a:lumOff val="50000"/>
                </a:schemeClr>
              </a:buClr>
              <a:buSzPct val="75000"/>
              <a:buFont typeface="Wingdings 2" pitchFamily="18" charset="2"/>
              <a:buNone/>
              <a:defRPr sz="325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77342" indent="0">
              <a:buNone/>
              <a:defRPr sz="4148"/>
            </a:lvl2pPr>
            <a:lvl3pPr marL="1354684" indent="0">
              <a:buNone/>
              <a:defRPr sz="3556"/>
            </a:lvl3pPr>
            <a:lvl4pPr marL="2032025" indent="0">
              <a:buNone/>
              <a:defRPr sz="2963"/>
            </a:lvl4pPr>
            <a:lvl5pPr marL="2709367" indent="0">
              <a:buNone/>
              <a:defRPr sz="2963"/>
            </a:lvl5pPr>
            <a:lvl6pPr marL="3386709" indent="0">
              <a:buNone/>
              <a:defRPr sz="2963"/>
            </a:lvl6pPr>
            <a:lvl7pPr marL="4064051" indent="0">
              <a:buNone/>
              <a:defRPr sz="2963"/>
            </a:lvl7pPr>
            <a:lvl8pPr marL="4741393" indent="0">
              <a:buNone/>
              <a:defRPr sz="2963"/>
            </a:lvl8pPr>
            <a:lvl9pPr marL="5418734" indent="0">
              <a:buNone/>
              <a:defRPr sz="2963"/>
            </a:lvl9pPr>
          </a:lstStyle>
          <a:p>
            <a:r>
              <a:rPr lang="en-US"/>
              <a:t>Drag picture to placeholder or click icon to add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998230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7pPr marL="4064051" indent="-677342">
              <a:defRPr/>
            </a:lvl7pPr>
            <a:lvl8pPr marL="4064051" indent="-677342">
              <a:defRPr/>
            </a:lvl8pPr>
            <a:lvl9pPr marL="4064051" indent="-677342"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6E096-9651-B54A-AB7D-80F38D6A5201}" type="datetime1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t>6/11/19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‹#›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11067995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909177" y="618538"/>
            <a:ext cx="2844800" cy="84572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8755" y="618538"/>
            <a:ext cx="11554178" cy="845725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6A069-8CF3-644D-B06F-2BA3442F046E}" type="datetime1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t>6/11/19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‹#›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26293731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1354684" rtl="0" eaLnBrk="1" latinLnBrk="0" hangingPunct="1">
              <a:defRPr sz="163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66F27D58-3481-C24B-BDE0-49F28D178C60}" type="datetime1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effectLst>
                  <a:outerShdw blurRad="25400" dist="12700" dir="4200000" algn="ctr" rotWithShape="0">
                    <a:prstClr val="white">
                      <a:alpha val="40000"/>
                    </a:prstClr>
                  </a:outerShdw>
                </a:effectLst>
                <a:latin typeface="Book Antiqua"/>
              </a:rPr>
              <a:t>6/11/19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effectLst>
                <a:outerShdw blurRad="25400" dist="12700" dir="4200000" algn="ctr" rotWithShape="0">
                  <a:prstClr val="white">
                    <a:alpha val="40000"/>
                  </a:prstClr>
                </a:outerShdw>
              </a:effectLst>
              <a:latin typeface="Book Antiqu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1354684" rtl="0" eaLnBrk="1" latinLnBrk="0" hangingPunct="1">
              <a:defRPr sz="163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>
              <a:solidFill>
                <a:srgbClr val="302C24">
                  <a:lumMod val="75000"/>
                  <a:lumOff val="25000"/>
                </a:srgbClr>
              </a:solidFill>
              <a:effectLst>
                <a:outerShdw blurRad="25400" dist="12700" dir="4200000" algn="ctr" rotWithShape="0">
                  <a:prstClr val="white">
                    <a:alpha val="40000"/>
                  </a:prstClr>
                </a:outerShdw>
              </a:effectLst>
              <a:latin typeface="Book Antiqu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1354684" rtl="0" eaLnBrk="1" latinLnBrk="0" hangingPunct="1">
              <a:defRPr sz="163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effectLst>
                  <a:outerShdw blurRad="25400" dist="12700" dir="4200000" algn="ctr" rotWithShape="0">
                    <a:prstClr val="white">
                      <a:alpha val="40000"/>
                    </a:prstClr>
                  </a:outerShdw>
                </a:effectLst>
                <a:latin typeface="Book Antiqua"/>
              </a:rPr>
              <a:pPr/>
              <a:t>‹#›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effectLst>
                <a:outerShdw blurRad="25400" dist="12700" dir="4200000" algn="ctr" rotWithShape="0">
                  <a:prstClr val="white">
                    <a:alpha val="40000"/>
                  </a:prstClr>
                </a:outerShdw>
              </a:effectLst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27880261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812800" y="406872"/>
            <a:ext cx="14630400" cy="866892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29B67-39B7-6A49-BA6D-718370CCE596}" type="datetime1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t>6/11/19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54134" y="9416816"/>
            <a:ext cx="5147733" cy="54092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FDCF6-8D2F-464E-A27B-4FB22BEFBEAC}" type="slidenum">
              <a:rPr lang="en-US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>
                <a:defRPr/>
              </a:pPr>
              <a:t>‹#›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42255769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view Title Slide (Black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020roverblueprint-black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r="4876" b="1755"/>
          <a:stretch/>
        </p:blipFill>
        <p:spPr>
          <a:xfrm>
            <a:off x="6983804" y="4551447"/>
            <a:ext cx="9272197" cy="4488966"/>
          </a:xfrm>
          <a:prstGeom prst="rect">
            <a:avLst/>
          </a:prstGeom>
        </p:spPr>
      </p:pic>
      <p:pic>
        <p:nvPicPr>
          <p:cNvPr id="7" name="Picture 6" descr="NASA insignia2Color.eps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62076" y="169022"/>
            <a:ext cx="1411474" cy="972650"/>
          </a:xfrm>
          <a:prstGeom prst="rect">
            <a:avLst/>
          </a:prstGeom>
        </p:spPr>
      </p:pic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181425" y="2228829"/>
            <a:ext cx="13407294" cy="1288070"/>
          </a:xfrm>
        </p:spPr>
        <p:txBody>
          <a:bodyPr bIns="0" anchor="b">
            <a:noAutofit/>
          </a:bodyPr>
          <a:lstStyle>
            <a:lvl1pPr marL="0" indent="0">
              <a:spcBef>
                <a:spcPts val="0"/>
              </a:spcBef>
              <a:buNone/>
              <a:defRPr sz="6519">
                <a:latin typeface="+mj-lt"/>
              </a:defRPr>
            </a:lvl1pPr>
            <a:lvl2pPr marL="677342" indent="0">
              <a:buNone/>
              <a:defRPr/>
            </a:lvl2pPr>
            <a:lvl3pPr marL="1354684" indent="0">
              <a:buNone/>
              <a:defRPr/>
            </a:lvl3pPr>
            <a:lvl4pPr marL="2032025" indent="0">
              <a:buNone/>
              <a:defRPr/>
            </a:lvl4pPr>
            <a:lvl5pPr marL="2709367" indent="0">
              <a:buNone/>
              <a:defRPr/>
            </a:lvl5pPr>
          </a:lstStyle>
          <a:p>
            <a:pPr lvl="0"/>
            <a:r>
              <a:rPr lang="en-US" dirty="0"/>
              <a:t>&lt;Presentation Title&gt;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1174476" y="3525585"/>
            <a:ext cx="13411200" cy="584724"/>
          </a:xfrm>
        </p:spPr>
        <p:txBody>
          <a:bodyPr tIns="0" bIns="0" anchor="t">
            <a:noAutofit/>
          </a:bodyPr>
          <a:lstStyle>
            <a:lvl1pPr marL="0" indent="0">
              <a:spcBef>
                <a:spcPts val="0"/>
              </a:spcBef>
              <a:buNone/>
              <a:defRPr sz="3556">
                <a:latin typeface="+mj-lt"/>
              </a:defRPr>
            </a:lvl1pPr>
            <a:lvl2pPr marL="677342" indent="0">
              <a:buNone/>
              <a:defRPr/>
            </a:lvl2pPr>
            <a:lvl3pPr marL="1354684" indent="0">
              <a:buNone/>
              <a:defRPr/>
            </a:lvl3pPr>
            <a:lvl4pPr marL="2032025" indent="0">
              <a:buNone/>
              <a:defRPr/>
            </a:lvl4pPr>
            <a:lvl5pPr marL="2709367" indent="0">
              <a:buNone/>
              <a:defRPr/>
            </a:lvl5pPr>
          </a:lstStyle>
          <a:p>
            <a:pPr lvl="0"/>
            <a:r>
              <a:rPr lang="en-US" dirty="0"/>
              <a:t>&lt;Meeting/Review Title&gt;</a:t>
            </a:r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1184898" y="5661786"/>
            <a:ext cx="7151513" cy="686016"/>
          </a:xfrm>
        </p:spPr>
        <p:txBody>
          <a:bodyPr bIns="0" anchor="b">
            <a:noAutofit/>
          </a:bodyPr>
          <a:lstStyle>
            <a:lvl1pPr marL="0" indent="0">
              <a:spcBef>
                <a:spcPts val="0"/>
              </a:spcBef>
              <a:buNone/>
              <a:defRPr sz="3556">
                <a:latin typeface="+mj-lt"/>
              </a:defRPr>
            </a:lvl1pPr>
            <a:lvl2pPr marL="677342" indent="0">
              <a:buNone/>
              <a:defRPr/>
            </a:lvl2pPr>
            <a:lvl3pPr marL="1354684" indent="0">
              <a:buNone/>
              <a:defRPr/>
            </a:lvl3pPr>
            <a:lvl4pPr marL="2032025" indent="0">
              <a:buNone/>
              <a:defRPr/>
            </a:lvl4pPr>
            <a:lvl5pPr marL="2709367" indent="0">
              <a:buNone/>
              <a:defRPr/>
            </a:lvl5pPr>
          </a:lstStyle>
          <a:p>
            <a:pPr lvl="0"/>
            <a:r>
              <a:rPr lang="en-US" dirty="0"/>
              <a:t>&lt;Your Name&gt;</a:t>
            </a:r>
          </a:p>
        </p:txBody>
      </p:sp>
      <p:sp>
        <p:nvSpPr>
          <p:cNvPr id="19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1177948" y="6365172"/>
            <a:ext cx="7151513" cy="523938"/>
          </a:xfrm>
        </p:spPr>
        <p:txBody>
          <a:bodyPr tIns="0" anchor="t">
            <a:noAutofit/>
          </a:bodyPr>
          <a:lstStyle>
            <a:lvl1pPr marL="0" indent="0">
              <a:spcBef>
                <a:spcPts val="0"/>
              </a:spcBef>
              <a:buNone/>
              <a:defRPr sz="2370">
                <a:latin typeface="+mj-lt"/>
              </a:defRPr>
            </a:lvl1pPr>
            <a:lvl2pPr marL="677342" indent="0">
              <a:buNone/>
              <a:defRPr/>
            </a:lvl2pPr>
            <a:lvl3pPr marL="1354684" indent="0">
              <a:buNone/>
              <a:defRPr/>
            </a:lvl3pPr>
            <a:lvl4pPr marL="2032025" indent="0">
              <a:buNone/>
              <a:defRPr/>
            </a:lvl4pPr>
            <a:lvl5pPr marL="2709367" indent="0">
              <a:buNone/>
              <a:defRPr/>
            </a:lvl5pPr>
          </a:lstStyle>
          <a:p>
            <a:pPr lvl="0"/>
            <a:r>
              <a:rPr lang="en-US" dirty="0"/>
              <a:t>&lt;Title, JPL Org&gt;</a:t>
            </a:r>
          </a:p>
        </p:txBody>
      </p:sp>
      <p:sp>
        <p:nvSpPr>
          <p:cNvPr id="20" name="Text Placeholder 14"/>
          <p:cNvSpPr>
            <a:spLocks noGrp="1"/>
          </p:cNvSpPr>
          <p:nvPr>
            <p:ph type="body" sz="quarter" idx="18" hasCustomPrompt="1"/>
          </p:nvPr>
        </p:nvSpPr>
        <p:spPr>
          <a:xfrm>
            <a:off x="1188368" y="7329056"/>
            <a:ext cx="5689170" cy="523938"/>
          </a:xfrm>
        </p:spPr>
        <p:txBody>
          <a:bodyPr>
            <a:noAutofit/>
          </a:bodyPr>
          <a:lstStyle>
            <a:lvl1pPr marL="0" indent="0">
              <a:buNone/>
              <a:defRPr sz="2370">
                <a:latin typeface="+mj-lt"/>
              </a:defRPr>
            </a:lvl1pPr>
            <a:lvl2pPr marL="677342" indent="0">
              <a:buNone/>
              <a:defRPr/>
            </a:lvl2pPr>
            <a:lvl3pPr marL="1354684" indent="0">
              <a:buNone/>
              <a:defRPr/>
            </a:lvl3pPr>
            <a:lvl4pPr marL="2032025" indent="0">
              <a:buNone/>
              <a:defRPr/>
            </a:lvl4pPr>
            <a:lvl5pPr marL="2709367" indent="0">
              <a:buNone/>
              <a:defRPr/>
            </a:lvl5pPr>
          </a:lstStyle>
          <a:p>
            <a:pPr lvl="0"/>
            <a:r>
              <a:rPr lang="en-US" dirty="0"/>
              <a:t>&lt;Date&gt;</a:t>
            </a:r>
          </a:p>
        </p:txBody>
      </p:sp>
      <p:sp>
        <p:nvSpPr>
          <p:cNvPr id="22" name="TextBox 21"/>
          <p:cNvSpPr txBox="1"/>
          <p:nvPr userDrawn="1"/>
        </p:nvSpPr>
        <p:spPr>
          <a:xfrm>
            <a:off x="10270270" y="8713749"/>
            <a:ext cx="3029997" cy="502125"/>
          </a:xfrm>
          <a:prstGeom prst="rect">
            <a:avLst/>
          </a:prstGeom>
          <a:noFill/>
        </p:spPr>
        <p:txBody>
          <a:bodyPr wrap="none" tIns="0" rtlCol="0" anchor="t">
            <a:spAutoFit/>
          </a:bodyPr>
          <a:lstStyle/>
          <a:p>
            <a:pPr algn="l" defTabSz="677342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963" b="1" dirty="0">
                <a:solidFill>
                  <a:prstClr val="white">
                    <a:lumMod val="85000"/>
                  </a:prstClr>
                </a:solidFill>
                <a:latin typeface="Calibri"/>
                <a:ea typeface="ＭＳ Ｐゴシック" charset="0"/>
                <a:cs typeface="Calibri"/>
              </a:rPr>
              <a:t>Mars 2020 </a:t>
            </a:r>
            <a:r>
              <a:rPr lang="en-US" sz="2963" dirty="0">
                <a:solidFill>
                  <a:prstClr val="white">
                    <a:lumMod val="85000"/>
                  </a:prstClr>
                </a:solidFill>
                <a:latin typeface="Calibri"/>
                <a:ea typeface="ＭＳ Ｐゴシック" charset="0"/>
                <a:cs typeface="Calibri"/>
              </a:rPr>
              <a:t>Project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989948" y="8737463"/>
            <a:ext cx="6165470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77342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33" i="1" dirty="0">
                <a:solidFill>
                  <a:prstClr val="white"/>
                </a:solidFill>
                <a:latin typeface="Arial Narrow" pitchFamily="34" charset="0"/>
                <a:ea typeface="ＭＳ Ｐゴシック" charset="0"/>
                <a:cs typeface="ＭＳ Ｐゴシック" charset="0"/>
              </a:rPr>
              <a:t>The technical data in this document are controlled under the U.S. Export Regulations. Release to foreign persons may require an export authorization</a:t>
            </a:r>
            <a:endParaRPr lang="en-US" sz="2667" dirty="0">
              <a:solidFill>
                <a:prstClr val="white"/>
              </a:solidFill>
              <a:latin typeface="Arial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13164594" y="169021"/>
            <a:ext cx="3091406" cy="365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677342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778" b="1" dirty="0">
                <a:solidFill>
                  <a:srgbClr val="FFFFFF"/>
                </a:solidFill>
                <a:latin typeface="Calibri"/>
                <a:ea typeface="ＭＳ Ｐゴシック" charset="0"/>
                <a:cs typeface="ＭＳ Ｐゴシック" charset="0"/>
              </a:rPr>
              <a:t>Mars 2020 Project</a:t>
            </a:r>
          </a:p>
        </p:txBody>
      </p:sp>
    </p:spTree>
    <p:extLst>
      <p:ext uri="{BB962C8B-B14F-4D97-AF65-F5344CB8AC3E}">
        <p14:creationId xmlns:p14="http://schemas.microsoft.com/office/powerpoint/2010/main" val="12695216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399" y="1592021"/>
            <a:ext cx="15433996" cy="7864467"/>
          </a:xfrm>
        </p:spPr>
        <p:txBody>
          <a:bodyPr/>
          <a:lstStyle>
            <a:lvl2pPr>
              <a:spcBef>
                <a:spcPts val="296"/>
              </a:spcBef>
              <a:defRPr/>
            </a:lvl2pPr>
            <a:lvl3pPr>
              <a:spcBef>
                <a:spcPts val="296"/>
              </a:spcBef>
              <a:defRPr/>
            </a:lvl3pPr>
            <a:lvl4pPr>
              <a:spcBef>
                <a:spcPts val="296"/>
              </a:spcBef>
              <a:defRPr/>
            </a:lvl4pPr>
            <a:lvl5pPr>
              <a:spcBef>
                <a:spcPts val="296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62"/>
          <p:cNvSpPr>
            <a:spLocks noChangeArrowheads="1"/>
          </p:cNvSpPr>
          <p:nvPr userDrawn="1"/>
        </p:nvSpPr>
        <p:spPr bwMode="auto">
          <a:xfrm>
            <a:off x="0" y="0"/>
            <a:ext cx="16256000" cy="1259538"/>
          </a:xfrm>
          <a:prstGeom prst="rect">
            <a:avLst/>
          </a:prstGeom>
          <a:solidFill>
            <a:srgbClr val="E6E5EC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l" defTabSz="67734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667" dirty="0">
              <a:solidFill>
                <a:prstClr val="black"/>
              </a:solidFill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399453" y="239152"/>
            <a:ext cx="10785232" cy="825298"/>
          </a:xfrm>
          <a:prstGeom prst="rect">
            <a:avLst/>
          </a:prstGeom>
        </p:spPr>
        <p:txBody>
          <a:bodyPr rIns="73152" anchor="ctr"/>
          <a:lstStyle>
            <a:lvl1pPr marL="0" indent="0" algn="l">
              <a:tabLst/>
              <a:defRPr sz="4148" b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Slide Title</a:t>
            </a:r>
          </a:p>
        </p:txBody>
      </p:sp>
      <p:graphicFrame>
        <p:nvGraphicFramePr>
          <p:cNvPr id="15" name="Group 66"/>
          <p:cNvGraphicFramePr>
            <a:graphicFrameLocks noGrp="1"/>
          </p:cNvGraphicFramePr>
          <p:nvPr userDrawn="1">
            <p:extLst/>
          </p:nvPr>
        </p:nvGraphicFramePr>
        <p:xfrm>
          <a:off x="0" y="1247159"/>
          <a:ext cx="16256000" cy="203200"/>
        </p:xfrm>
        <a:graphic>
          <a:graphicData uri="http://schemas.openxmlformats.org/drawingml/2006/table">
            <a:tbl>
              <a:tblPr/>
              <a:tblGrid>
                <a:gridCol w="81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2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162560" marR="162560" marT="0" marB="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341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162560" marR="162560" marT="0" marB="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341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Line 65"/>
          <p:cNvSpPr>
            <a:spLocks noChangeShapeType="1"/>
          </p:cNvSpPr>
          <p:nvPr userDrawn="1"/>
        </p:nvSpPr>
        <p:spPr bwMode="auto">
          <a:xfrm flipH="1">
            <a:off x="11434798" y="132744"/>
            <a:ext cx="0" cy="1034815"/>
          </a:xfrm>
          <a:prstGeom prst="line">
            <a:avLst/>
          </a:prstGeom>
          <a:noFill/>
          <a:ln w="12700" cmpd="sng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defTabSz="677342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667" dirty="0">
              <a:solidFill>
                <a:prstClr val="black"/>
              </a:solidFill>
              <a:latin typeface="Arial"/>
              <a:ea typeface="ＭＳ Ｐゴシック" charset="0"/>
              <a:cs typeface="ＭＳ Ｐゴシック" charset="0"/>
            </a:endParaRPr>
          </a:p>
        </p:txBody>
      </p:sp>
      <p:pic>
        <p:nvPicPr>
          <p:cNvPr id="20" name="Picture 19" descr="NASA insignia2Color.eps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62076" y="169022"/>
            <a:ext cx="1411474" cy="972650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2180006" y="9630248"/>
            <a:ext cx="11367196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77342" eaLnBrk="1" fontAlgn="auto" hangingPunct="1">
              <a:lnSpc>
                <a:spcPts val="1333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33" i="1" dirty="0">
                <a:solidFill>
                  <a:prstClr val="white">
                    <a:lumMod val="50000"/>
                  </a:prstClr>
                </a:solidFill>
                <a:latin typeface="Arial Narrow" pitchFamily="34" charset="0"/>
                <a:ea typeface="ＭＳ Ｐゴシック" charset="0"/>
                <a:cs typeface="ＭＳ Ｐゴシック" charset="0"/>
              </a:rPr>
              <a:t>The technical data in this document are controlled under the U.S. Export Regulations. Release to foreign persons may require an export authorization</a:t>
            </a:r>
          </a:p>
          <a:p>
            <a:pPr defTabSz="677342" eaLnBrk="1" fontAlgn="auto" hangingPunct="1">
              <a:lnSpc>
                <a:spcPts val="1333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33" i="1" dirty="0">
                <a:solidFill>
                  <a:prstClr val="white">
                    <a:lumMod val="50000"/>
                  </a:prstClr>
                </a:solidFill>
                <a:latin typeface="Arial Narrow" pitchFamily="34" charset="0"/>
                <a:ea typeface="ＭＳ Ｐゴシック" charset="0"/>
                <a:cs typeface="ＭＳ Ｐゴシック" charset="0"/>
              </a:rPr>
              <a:t>Pre-Decisional: For Planning and Discussion Purposes Only.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93405" y="9630637"/>
            <a:ext cx="1449223" cy="257665"/>
          </a:xfrm>
        </p:spPr>
        <p:txBody>
          <a:bodyPr/>
          <a:lstStyle>
            <a:lvl1pPr>
              <a:defRPr/>
            </a:lvl1pPr>
          </a:lstStyle>
          <a:p>
            <a:fld id="{84C74458-CA99-C64B-BD32-244DD5DCB130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Book Antiqua"/>
              </a:rPr>
              <a:t>6/11/19</a:t>
            </a:fld>
            <a:endParaRPr lang="en-US" dirty="0">
              <a:solidFill>
                <a:prstClr val="black">
                  <a:tint val="75000"/>
                </a:prstClr>
              </a:solidFill>
              <a:latin typeface="Book Antiqua"/>
            </a:endParaRP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13599112" y="9660320"/>
            <a:ext cx="2217940" cy="227982"/>
          </a:xfrm>
          <a:prstGeom prst="rect">
            <a:avLst/>
          </a:prstGeom>
        </p:spPr>
        <p:txBody>
          <a:bodyPr/>
          <a:lstStyle/>
          <a:p>
            <a:fld id="{3A701A60-177B-466A-9341-9EF933434FEE}" type="slidenum">
              <a:rPr lang="en-US" sz="1482" smtClean="0">
                <a:solidFill>
                  <a:prstClr val="white">
                    <a:lumMod val="50000"/>
                  </a:prstClr>
                </a:solidFill>
                <a:latin typeface="Book Antiqua"/>
              </a:rPr>
              <a:pPr/>
              <a:t>‹#›</a:t>
            </a:fld>
            <a:endParaRPr lang="en-US" sz="1482" dirty="0">
              <a:solidFill>
                <a:prstClr val="white">
                  <a:lumMod val="50000"/>
                </a:prstClr>
              </a:solidFill>
              <a:latin typeface="Book Antiqua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12973550" y="152751"/>
            <a:ext cx="3091406" cy="365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677342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778" b="1" dirty="0">
                <a:solidFill>
                  <a:srgbClr val="000000"/>
                </a:solidFill>
                <a:latin typeface="Calibri"/>
                <a:ea typeface="ＭＳ Ｐゴシック" charset="0"/>
                <a:cs typeface="ＭＳ Ｐゴシック" charset="0"/>
              </a:rPr>
              <a:t>Mars 2020 Project</a:t>
            </a:r>
          </a:p>
        </p:txBody>
      </p:sp>
    </p:spTree>
    <p:extLst>
      <p:ext uri="{BB962C8B-B14F-4D97-AF65-F5344CB8AC3E}">
        <p14:creationId xmlns:p14="http://schemas.microsoft.com/office/powerpoint/2010/main" val="897630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62"/>
          <p:cNvSpPr>
            <a:spLocks noChangeArrowheads="1"/>
          </p:cNvSpPr>
          <p:nvPr userDrawn="1"/>
        </p:nvSpPr>
        <p:spPr bwMode="auto">
          <a:xfrm>
            <a:off x="0" y="0"/>
            <a:ext cx="16256000" cy="1259538"/>
          </a:xfrm>
          <a:prstGeom prst="rect">
            <a:avLst/>
          </a:prstGeom>
          <a:solidFill>
            <a:srgbClr val="E6E5EC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l" defTabSz="67734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667" dirty="0">
              <a:solidFill>
                <a:prstClr val="black"/>
              </a:solidFill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title" hasCustomPrompt="1"/>
          </p:nvPr>
        </p:nvSpPr>
        <p:spPr>
          <a:xfrm>
            <a:off x="399453" y="239152"/>
            <a:ext cx="10785232" cy="825298"/>
          </a:xfrm>
          <a:prstGeom prst="rect">
            <a:avLst/>
          </a:prstGeom>
        </p:spPr>
        <p:txBody>
          <a:bodyPr rIns="73152" anchor="ctr"/>
          <a:lstStyle>
            <a:lvl1pPr marL="0" indent="0" algn="l">
              <a:tabLst/>
              <a:defRPr sz="4148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Slide Title</a:t>
            </a:r>
          </a:p>
        </p:txBody>
      </p:sp>
      <p:graphicFrame>
        <p:nvGraphicFramePr>
          <p:cNvPr id="21" name="Group 66"/>
          <p:cNvGraphicFramePr>
            <a:graphicFrameLocks noGrp="1"/>
          </p:cNvGraphicFramePr>
          <p:nvPr userDrawn="1">
            <p:extLst/>
          </p:nvPr>
        </p:nvGraphicFramePr>
        <p:xfrm>
          <a:off x="0" y="1247159"/>
          <a:ext cx="16256000" cy="203200"/>
        </p:xfrm>
        <a:graphic>
          <a:graphicData uri="http://schemas.openxmlformats.org/drawingml/2006/table">
            <a:tbl>
              <a:tblPr/>
              <a:tblGrid>
                <a:gridCol w="81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2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162560" marR="162560" marT="0" marB="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341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162560" marR="162560" marT="0" marB="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341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Line 65"/>
          <p:cNvSpPr>
            <a:spLocks noChangeShapeType="1"/>
          </p:cNvSpPr>
          <p:nvPr userDrawn="1"/>
        </p:nvSpPr>
        <p:spPr bwMode="auto">
          <a:xfrm flipH="1">
            <a:off x="11434798" y="132744"/>
            <a:ext cx="0" cy="1034815"/>
          </a:xfrm>
          <a:prstGeom prst="line">
            <a:avLst/>
          </a:prstGeom>
          <a:noFill/>
          <a:ln w="12700" cmpd="sng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defTabSz="677342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667" dirty="0">
              <a:solidFill>
                <a:prstClr val="black"/>
              </a:solidFill>
              <a:latin typeface="Arial"/>
              <a:ea typeface="ＭＳ Ｐゴシック" charset="0"/>
              <a:cs typeface="ＭＳ Ｐゴシック" charset="0"/>
            </a:endParaRPr>
          </a:p>
        </p:txBody>
      </p:sp>
      <p:pic>
        <p:nvPicPr>
          <p:cNvPr id="24" name="Picture 23" descr="NASA insignia2Color.eps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62076" y="169022"/>
            <a:ext cx="1411474" cy="972650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6F5BE9-7612-9A4E-8B3D-87AD5514AB02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Book Antiqua"/>
              </a:rPr>
              <a:t>6/11/19</a:t>
            </a:fld>
            <a:endParaRPr lang="en-US" dirty="0">
              <a:solidFill>
                <a:prstClr val="black">
                  <a:tint val="75000"/>
                </a:prstClr>
              </a:solidFill>
              <a:latin typeface="Book Antiqua"/>
            </a:endParaRP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11265372" y="9660320"/>
            <a:ext cx="4551680" cy="227982"/>
          </a:xfrm>
          <a:prstGeom prst="rect">
            <a:avLst/>
          </a:prstGeom>
        </p:spPr>
        <p:txBody>
          <a:bodyPr/>
          <a:lstStyle/>
          <a:p>
            <a:fld id="{3A701A60-177B-466A-9341-9EF933434FEE}" type="slidenum">
              <a:rPr lang="en-US" sz="1482" smtClean="0">
                <a:solidFill>
                  <a:prstClr val="white">
                    <a:lumMod val="50000"/>
                  </a:prstClr>
                </a:solidFill>
                <a:latin typeface="Book Antiqua"/>
              </a:rPr>
              <a:pPr/>
              <a:t>‹#›</a:t>
            </a:fld>
            <a:endParaRPr lang="en-US" sz="1482" dirty="0">
              <a:solidFill>
                <a:prstClr val="white">
                  <a:lumMod val="50000"/>
                </a:prstClr>
              </a:solidFill>
              <a:latin typeface="Book Antiqua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12973550" y="152751"/>
            <a:ext cx="3091406" cy="365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677342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778" b="1" dirty="0">
                <a:solidFill>
                  <a:srgbClr val="000000"/>
                </a:solidFill>
                <a:latin typeface="Calibri"/>
                <a:ea typeface="ＭＳ Ｐゴシック" charset="0"/>
                <a:cs typeface="ＭＳ Ｐゴシック" charset="0"/>
              </a:rPr>
              <a:t>Mars 2020 Project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2180006" y="9630248"/>
            <a:ext cx="11367196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77342" eaLnBrk="1" fontAlgn="auto" hangingPunct="1">
              <a:lnSpc>
                <a:spcPts val="1333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33" i="1" dirty="0">
                <a:solidFill>
                  <a:prstClr val="white">
                    <a:lumMod val="50000"/>
                  </a:prstClr>
                </a:solidFill>
                <a:latin typeface="Arial Narrow" pitchFamily="34" charset="0"/>
                <a:ea typeface="ＭＳ Ｐゴシック" charset="0"/>
                <a:cs typeface="ＭＳ Ｐゴシック" charset="0"/>
              </a:rPr>
              <a:t>The technical data in this document are controlled under the U.S. Export Regulations. Release to foreign persons may require an export authorization</a:t>
            </a:r>
          </a:p>
          <a:p>
            <a:pPr defTabSz="677342" eaLnBrk="1" fontAlgn="auto" hangingPunct="1">
              <a:lnSpc>
                <a:spcPts val="1333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33" i="1" dirty="0">
                <a:solidFill>
                  <a:prstClr val="white">
                    <a:lumMod val="50000"/>
                  </a:prstClr>
                </a:solidFill>
                <a:latin typeface="Arial Narrow" pitchFamily="34" charset="0"/>
                <a:ea typeface="ＭＳ Ｐゴシック" charset="0"/>
                <a:cs typeface="ＭＳ Ｐゴシック" charset="0"/>
              </a:rPr>
              <a:t>Pre-Decisional: For Planning and Discussion Purposes Only.</a:t>
            </a:r>
          </a:p>
        </p:txBody>
      </p:sp>
    </p:spTree>
    <p:extLst>
      <p:ext uri="{BB962C8B-B14F-4D97-AF65-F5344CB8AC3E}">
        <p14:creationId xmlns:p14="http://schemas.microsoft.com/office/powerpoint/2010/main" val="7759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812801" y="1432280"/>
            <a:ext cx="14875934" cy="810683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4148" b="0" smtClean="0"/>
            </a:lvl1pPr>
            <a:lvl2pPr>
              <a:defRPr lang="en-US" sz="3852" smtClean="0"/>
            </a:lvl2pPr>
            <a:lvl3pPr>
              <a:defRPr lang="en-US" sz="3556" smtClean="0"/>
            </a:lvl3pPr>
            <a:lvl4pPr>
              <a:defRPr lang="en-US" sz="2963" smtClean="0"/>
            </a:lvl4pPr>
            <a:lvl5pPr>
              <a:defRPr lang="en-US" sz="2667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idx="11"/>
          </p:nvPr>
        </p:nvSpPr>
        <p:spPr>
          <a:xfrm>
            <a:off x="1854202" y="211667"/>
            <a:ext cx="13834533" cy="8466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5516579" y="9677086"/>
            <a:ext cx="626533" cy="470370"/>
          </a:xfrm>
          <a:ln/>
        </p:spPr>
        <p:txBody>
          <a:bodyPr/>
          <a:lstStyle>
            <a:lvl1pPr>
              <a:defRPr/>
            </a:lvl1pPr>
          </a:lstStyle>
          <a:p>
            <a:fld id="{32BEE2FA-72B3-4C9B-B658-8D1EDDBD17DA}" type="slidenum">
              <a:rPr lang="en-US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‹#›</a:t>
            </a:fld>
            <a:endParaRPr lang="en-US" dirty="0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14007590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6052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1BDE9-3CE0-AD44-AAE9-A322A6053A5F}" type="datetime1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t>6/11/19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‹#›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13825079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9"/>
          <p:cNvSpPr>
            <a:spLocks noGrp="1"/>
          </p:cNvSpPr>
          <p:nvPr>
            <p:ph type="title"/>
          </p:nvPr>
        </p:nvSpPr>
        <p:spPr>
          <a:xfrm>
            <a:off x="172612" y="7933009"/>
            <a:ext cx="14630400" cy="12392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612671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view Title Slide (White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181427" y="2228832"/>
            <a:ext cx="13407295" cy="1288070"/>
          </a:xfrm>
          <a:prstGeom prst="rect">
            <a:avLst/>
          </a:prstGeom>
        </p:spPr>
        <p:txBody>
          <a:bodyPr bIns="0" anchor="b">
            <a:noAutofit/>
          </a:bodyPr>
          <a:lstStyle>
            <a:lvl1pPr marL="0" indent="0">
              <a:spcBef>
                <a:spcPts val="0"/>
              </a:spcBef>
              <a:buNone/>
              <a:defRPr sz="5867">
                <a:latin typeface="+mj-lt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&lt;Presentation Title&gt;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1174476" y="3525589"/>
            <a:ext cx="13411200" cy="584724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>
              <a:spcBef>
                <a:spcPts val="0"/>
              </a:spcBef>
              <a:buNone/>
              <a:defRPr sz="3200">
                <a:latin typeface="+mj-lt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&lt;Meeting/Review Title&gt;</a:t>
            </a:r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1184898" y="5150656"/>
            <a:ext cx="7151513" cy="686016"/>
          </a:xfrm>
          <a:prstGeom prst="rect">
            <a:avLst/>
          </a:prstGeom>
        </p:spPr>
        <p:txBody>
          <a:bodyPr bIns="0" anchor="b">
            <a:noAutofit/>
          </a:bodyPr>
          <a:lstStyle>
            <a:lvl1pPr marL="0" indent="0">
              <a:spcBef>
                <a:spcPts val="0"/>
              </a:spcBef>
              <a:buNone/>
              <a:defRPr sz="3200">
                <a:latin typeface="+mj-lt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&lt;Your Name&gt;</a:t>
            </a:r>
          </a:p>
        </p:txBody>
      </p:sp>
      <p:sp>
        <p:nvSpPr>
          <p:cNvPr id="19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1177949" y="5854041"/>
            <a:ext cx="7151513" cy="523938"/>
          </a:xfrm>
          <a:prstGeom prst="rect">
            <a:avLst/>
          </a:prstGeom>
        </p:spPr>
        <p:txBody>
          <a:bodyPr tIns="0" anchor="t">
            <a:noAutofit/>
          </a:bodyPr>
          <a:lstStyle>
            <a:lvl1pPr marL="0" indent="0">
              <a:spcBef>
                <a:spcPts val="0"/>
              </a:spcBef>
              <a:buNone/>
              <a:defRPr sz="2133">
                <a:latin typeface="+mj-lt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&lt;Title, JPL Org&gt;</a:t>
            </a:r>
          </a:p>
        </p:txBody>
      </p:sp>
      <p:sp>
        <p:nvSpPr>
          <p:cNvPr id="20" name="Text Placeholder 14"/>
          <p:cNvSpPr>
            <a:spLocks noGrp="1"/>
          </p:cNvSpPr>
          <p:nvPr>
            <p:ph type="body" sz="quarter" idx="18" hasCustomPrompt="1"/>
          </p:nvPr>
        </p:nvSpPr>
        <p:spPr>
          <a:xfrm>
            <a:off x="1188369" y="6816287"/>
            <a:ext cx="5689169" cy="52393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133">
                <a:latin typeface="+mj-lt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&lt;Date&gt;</a:t>
            </a:r>
          </a:p>
        </p:txBody>
      </p:sp>
      <p:pic>
        <p:nvPicPr>
          <p:cNvPr id="11" name="Snagit_PPTB2E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737" y="4178947"/>
            <a:ext cx="8819663" cy="54203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916" y="8317513"/>
            <a:ext cx="4212285" cy="1731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6330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5379" y="2074334"/>
            <a:ext cx="14585245" cy="7154191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buClr>
                <a:srgbClr val="13418B"/>
              </a:buClr>
              <a:defRPr>
                <a:latin typeface="+mj-lt"/>
              </a:defRPr>
            </a:lvl1pPr>
            <a:lvl2pPr>
              <a:spcBef>
                <a:spcPts val="267"/>
              </a:spcBef>
              <a:spcAft>
                <a:spcPts val="800"/>
              </a:spcAft>
              <a:buClr>
                <a:srgbClr val="13418B"/>
              </a:buClr>
              <a:defRPr>
                <a:latin typeface="+mj-lt"/>
              </a:defRPr>
            </a:lvl2pPr>
            <a:lvl3pPr>
              <a:spcBef>
                <a:spcPts val="267"/>
              </a:spcBef>
              <a:spcAft>
                <a:spcPts val="800"/>
              </a:spcAft>
              <a:buClr>
                <a:srgbClr val="13418B"/>
              </a:buClr>
              <a:defRPr>
                <a:latin typeface="+mj-lt"/>
              </a:defRPr>
            </a:lvl3pPr>
            <a:lvl4pPr>
              <a:spcBef>
                <a:spcPts val="267"/>
              </a:spcBef>
              <a:spcAft>
                <a:spcPts val="800"/>
              </a:spcAft>
              <a:buClr>
                <a:srgbClr val="13418B"/>
              </a:buClr>
              <a:defRPr>
                <a:latin typeface="+mj-lt"/>
              </a:defRPr>
            </a:lvl4pPr>
            <a:lvl5pPr>
              <a:spcBef>
                <a:spcPts val="267"/>
              </a:spcBef>
              <a:spcAft>
                <a:spcPts val="800"/>
              </a:spcAft>
              <a:buClr>
                <a:srgbClr val="13418B"/>
              </a:buClr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835379" y="281128"/>
            <a:ext cx="11043352" cy="964441"/>
          </a:xfrm>
          <a:prstGeom prst="rect">
            <a:avLst/>
          </a:prstGeom>
        </p:spPr>
        <p:txBody>
          <a:bodyPr rIns="73152" anchor="b" anchorCtr="0"/>
          <a:lstStyle>
            <a:lvl1pPr marL="0" indent="0" algn="l">
              <a:tabLst/>
              <a:defRPr sz="4267" b="1">
                <a:solidFill>
                  <a:srgbClr val="13418B"/>
                </a:solidFill>
                <a:latin typeface="+mj-lt"/>
                <a:cs typeface="Arial"/>
              </a:defRPr>
            </a:lvl1pPr>
          </a:lstStyle>
          <a:p>
            <a:r>
              <a:rPr lang="en-US" dirty="0"/>
              <a:t>Slide Title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835379" y="1493981"/>
            <a:ext cx="14585245" cy="0"/>
          </a:xfrm>
          <a:prstGeom prst="line">
            <a:avLst/>
          </a:prstGeom>
          <a:ln>
            <a:solidFill>
              <a:srgbClr val="F35F0E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84" y="9199620"/>
            <a:ext cx="2335505" cy="96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2240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title" hasCustomPrompt="1"/>
          </p:nvPr>
        </p:nvSpPr>
        <p:spPr>
          <a:xfrm>
            <a:off x="835379" y="210037"/>
            <a:ext cx="11077220" cy="980430"/>
          </a:xfrm>
          <a:prstGeom prst="rect">
            <a:avLst/>
          </a:prstGeom>
        </p:spPr>
        <p:txBody>
          <a:bodyPr rIns="73152" anchor="b" anchorCtr="0"/>
          <a:lstStyle>
            <a:lvl1pPr algn="l">
              <a:defRPr lang="en-US" sz="4267" b="1" dirty="0">
                <a:solidFill>
                  <a:srgbClr val="13418B"/>
                </a:solidFill>
                <a:cs typeface="Arial"/>
              </a:defRPr>
            </a:lvl1pPr>
          </a:lstStyle>
          <a:p>
            <a:pPr marL="0" lvl="0" indent="0" algn="l">
              <a:tabLst/>
            </a:pPr>
            <a:r>
              <a:rPr lang="en-US" dirty="0"/>
              <a:t>Slide Title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835379" y="1487710"/>
            <a:ext cx="14585245" cy="0"/>
          </a:xfrm>
          <a:prstGeom prst="line">
            <a:avLst/>
          </a:prstGeom>
          <a:ln>
            <a:solidFill>
              <a:srgbClr val="F35F0E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84" y="9199620"/>
            <a:ext cx="2335505" cy="96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9010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title" hasCustomPrompt="1"/>
          </p:nvPr>
        </p:nvSpPr>
        <p:spPr>
          <a:xfrm>
            <a:off x="801510" y="529459"/>
            <a:ext cx="11077220" cy="980430"/>
          </a:xfrm>
          <a:prstGeom prst="rect">
            <a:avLst/>
          </a:prstGeom>
        </p:spPr>
        <p:txBody>
          <a:bodyPr rIns="73152" anchor="b" anchorCtr="0"/>
          <a:lstStyle>
            <a:lvl1pPr>
              <a:defRPr lang="en-US" sz="4267" b="1" dirty="0">
                <a:solidFill>
                  <a:srgbClr val="13418B"/>
                </a:solidFill>
                <a:cs typeface="Arial"/>
              </a:defRPr>
            </a:lvl1pPr>
          </a:lstStyle>
          <a:p>
            <a:pPr marL="0" lvl="0" indent="0" algn="l">
              <a:tabLst/>
            </a:pPr>
            <a:r>
              <a:rPr lang="en-US" dirty="0"/>
              <a:t>Slide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84" y="9199620"/>
            <a:ext cx="2335505" cy="96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3090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2473137" y="5109132"/>
            <a:ext cx="11323623" cy="636627"/>
          </a:xfrm>
          <a:prstGeom prst="rect">
            <a:avLst/>
          </a:prstGeom>
        </p:spPr>
        <p:txBody>
          <a:bodyPr tIns="0" bIns="0">
            <a:normAutofit/>
          </a:bodyPr>
          <a:lstStyle>
            <a:lvl1pPr marL="0" indent="0" algn="ctr">
              <a:spcBef>
                <a:spcPts val="0"/>
              </a:spcBef>
              <a:buNone/>
              <a:defRPr sz="2667">
                <a:latin typeface="+mj-lt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&lt;Presentation Name&gt;</a:t>
            </a:r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2466191" y="4321805"/>
            <a:ext cx="11323623" cy="766884"/>
          </a:xfrm>
          <a:prstGeom prst="rect">
            <a:avLst/>
          </a:prstGeom>
        </p:spPr>
        <p:txBody>
          <a:bodyPr tIns="0" bIns="0"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4267" b="1">
                <a:latin typeface="+mj-lt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&lt;Section Name&gt;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84" y="9199620"/>
            <a:ext cx="2335505" cy="96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7676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7748" y="1743512"/>
            <a:ext cx="6969008" cy="904641"/>
          </a:xfrm>
          <a:prstGeom prst="rect">
            <a:avLst/>
          </a:prstGeom>
        </p:spPr>
        <p:txBody>
          <a:bodyPr anchor="b" anchorCtr="0"/>
          <a:lstStyle>
            <a:lvl1pPr marL="0" indent="0">
              <a:buNone/>
              <a:defRPr sz="2667" b="1">
                <a:latin typeface="+mn-lt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534399" y="1743512"/>
            <a:ext cx="6840357" cy="904641"/>
          </a:xfrm>
          <a:prstGeom prst="rect">
            <a:avLst/>
          </a:prstGeom>
        </p:spPr>
        <p:txBody>
          <a:bodyPr anchor="b" anchorCtr="0"/>
          <a:lstStyle>
            <a:lvl1pPr marL="0" indent="0">
              <a:buNone/>
              <a:defRPr sz="2667" b="1">
                <a:latin typeface="+mn-lt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797748" y="2808243"/>
            <a:ext cx="6969008" cy="6548993"/>
          </a:xfrm>
          <a:prstGeom prst="rect">
            <a:avLst/>
          </a:prstGeom>
        </p:spPr>
        <p:txBody>
          <a:bodyPr/>
          <a:lstStyle>
            <a:lvl1pPr>
              <a:buClr>
                <a:srgbClr val="13418B"/>
              </a:buClr>
              <a:defRPr sz="2667">
                <a:latin typeface="+mn-lt"/>
              </a:defRPr>
            </a:lvl1pPr>
            <a:lvl2pPr>
              <a:spcBef>
                <a:spcPts val="267"/>
              </a:spcBef>
              <a:buClr>
                <a:srgbClr val="13418B"/>
              </a:buClr>
              <a:defRPr sz="2400">
                <a:latin typeface="+mn-lt"/>
              </a:defRPr>
            </a:lvl2pPr>
            <a:lvl3pPr>
              <a:spcBef>
                <a:spcPts val="267"/>
              </a:spcBef>
              <a:buClr>
                <a:srgbClr val="13418B"/>
              </a:buClr>
              <a:defRPr sz="2133">
                <a:latin typeface="+mn-lt"/>
              </a:defRPr>
            </a:lvl3pPr>
            <a:lvl4pPr>
              <a:spcBef>
                <a:spcPts val="267"/>
              </a:spcBef>
              <a:buClr>
                <a:srgbClr val="13418B"/>
              </a:buClr>
              <a:defRPr sz="1867">
                <a:latin typeface="+mn-lt"/>
              </a:defRPr>
            </a:lvl4pPr>
            <a:lvl5pPr>
              <a:spcBef>
                <a:spcPts val="267"/>
              </a:spcBef>
              <a:buClr>
                <a:srgbClr val="13418B"/>
              </a:buClr>
              <a:defRPr sz="1867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"/>
          <p:cNvSpPr txBox="1">
            <a:spLocks/>
          </p:cNvSpPr>
          <p:nvPr userDrawn="1"/>
        </p:nvSpPr>
        <p:spPr>
          <a:xfrm>
            <a:off x="789511" y="185778"/>
            <a:ext cx="11080983" cy="1011040"/>
          </a:xfrm>
          <a:prstGeom prst="rect">
            <a:avLst/>
          </a:prstGeom>
        </p:spPr>
        <p:txBody>
          <a:bodyPr rIns="97536" anchor="b" anchorCtr="0"/>
          <a:lstStyle>
            <a:lvl1pPr indent="0">
              <a:spcBef>
                <a:spcPct val="0"/>
              </a:spcBef>
              <a:buNone/>
              <a:tabLst/>
              <a:defRPr sz="3200" b="1">
                <a:solidFill>
                  <a:srgbClr val="13418B"/>
                </a:solidFill>
                <a:latin typeface="+mj-lt"/>
                <a:ea typeface="+mj-ea"/>
                <a:cs typeface="Arial"/>
              </a:defRPr>
            </a:lvl1pPr>
          </a:lstStyle>
          <a:p>
            <a:pPr lvl="0"/>
            <a:r>
              <a:rPr lang="en-US" sz="4267" dirty="0"/>
              <a:t>Slide Title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4"/>
          </p:nvPr>
        </p:nvSpPr>
        <p:spPr>
          <a:xfrm>
            <a:off x="8534403" y="2808243"/>
            <a:ext cx="6840357" cy="6548993"/>
          </a:xfrm>
          <a:prstGeom prst="rect">
            <a:avLst/>
          </a:prstGeom>
        </p:spPr>
        <p:txBody>
          <a:bodyPr/>
          <a:lstStyle>
            <a:lvl1pPr>
              <a:buClr>
                <a:srgbClr val="13418B"/>
              </a:buClr>
              <a:defRPr sz="2667">
                <a:latin typeface="+mn-lt"/>
              </a:defRPr>
            </a:lvl1pPr>
            <a:lvl2pPr>
              <a:spcBef>
                <a:spcPts val="267"/>
              </a:spcBef>
              <a:buClr>
                <a:srgbClr val="13418B"/>
              </a:buClr>
              <a:defRPr sz="2400">
                <a:latin typeface="+mn-lt"/>
              </a:defRPr>
            </a:lvl2pPr>
            <a:lvl3pPr>
              <a:spcBef>
                <a:spcPts val="267"/>
              </a:spcBef>
              <a:buClr>
                <a:srgbClr val="13418B"/>
              </a:buClr>
              <a:defRPr sz="2133">
                <a:latin typeface="+mn-lt"/>
              </a:defRPr>
            </a:lvl3pPr>
            <a:lvl4pPr>
              <a:spcBef>
                <a:spcPts val="267"/>
              </a:spcBef>
              <a:buClr>
                <a:srgbClr val="13418B"/>
              </a:buClr>
              <a:defRPr sz="1867">
                <a:latin typeface="+mn-lt"/>
              </a:defRPr>
            </a:lvl4pPr>
            <a:lvl5pPr>
              <a:spcBef>
                <a:spcPts val="267"/>
              </a:spcBef>
              <a:buClr>
                <a:srgbClr val="13418B"/>
              </a:buClr>
              <a:defRPr sz="1867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789511" y="1334895"/>
            <a:ext cx="14585245" cy="0"/>
          </a:xfrm>
          <a:prstGeom prst="line">
            <a:avLst/>
          </a:prstGeom>
          <a:ln>
            <a:solidFill>
              <a:srgbClr val="F35F0E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84" y="9199620"/>
            <a:ext cx="2335505" cy="96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9774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0555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6179" y="6434665"/>
            <a:ext cx="14483643" cy="1994093"/>
          </a:xfrm>
        </p:spPr>
        <p:txBody>
          <a:bodyPr>
            <a:normAutofit/>
            <a:scene3d>
              <a:camera prst="orthographicFront"/>
              <a:lightRig rig="threePt" dir="t">
                <a:rot lat="0" lon="0" rev="10800000"/>
              </a:lightRig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>
              <a:lnSpc>
                <a:spcPts val="9482"/>
              </a:lnSpc>
              <a:defRPr sz="8889">
                <a:solidFill>
                  <a:schemeClr val="bg1"/>
                </a:solidFill>
                <a:effectLst>
                  <a:outerShdw blurRad="25400" dist="1905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86178" y="8426823"/>
            <a:ext cx="14483644" cy="982796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marL="0" indent="0" algn="ctr">
              <a:spcBef>
                <a:spcPts val="0"/>
              </a:spcBef>
              <a:buNone/>
              <a:defRPr b="0" baseline="0">
                <a:solidFill>
                  <a:schemeClr val="bg1"/>
                </a:solidFill>
                <a:effectLst>
                  <a:outerShdw blurRad="25400" dist="254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6773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54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32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09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386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064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741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418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01A449EC-3E06-7D41-9C13-283C6D60D4D4}" type="datetime1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effectLst>
                  <a:outerShdw blurRad="25400" dist="12700" dir="4200000" algn="ctr" rotWithShape="0">
                    <a:prstClr val="white">
                      <a:alpha val="40000"/>
                    </a:prstClr>
                  </a:outerShdw>
                </a:effectLst>
                <a:latin typeface="Book Antiqua"/>
              </a:rPr>
              <a:t>6/11/19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effectLst>
                <a:outerShdw blurRad="25400" dist="12700" dir="4200000" algn="ctr" rotWithShape="0">
                  <a:prstClr val="white">
                    <a:alpha val="40000"/>
                  </a:prstClr>
                </a:outerShdw>
              </a:effectLst>
              <a:latin typeface="Book Antiqu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 lang="en-US">
              <a:solidFill>
                <a:srgbClr val="302C24">
                  <a:lumMod val="75000"/>
                  <a:lumOff val="25000"/>
                </a:srgbClr>
              </a:solidFill>
              <a:effectLst>
                <a:outerShdw blurRad="25400" dist="12700" dir="4200000" algn="ctr" rotWithShape="0">
                  <a:prstClr val="white">
                    <a:alpha val="40000"/>
                  </a:prstClr>
                </a:outerShdw>
              </a:effectLst>
              <a:latin typeface="Book Antiqu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effectLst>
                  <a:outerShdw blurRad="25400" dist="12700" dir="4200000" algn="ctr" rotWithShape="0">
                    <a:prstClr val="white">
                      <a:alpha val="40000"/>
                    </a:prstClr>
                  </a:outerShdw>
                </a:effectLst>
                <a:latin typeface="Book Antiqua"/>
              </a:rPr>
              <a:pPr/>
              <a:t>‹#›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effectLst>
                <a:outerShdw blurRad="25400" dist="12700" dir="4200000" algn="ctr" rotWithShape="0">
                  <a:prstClr val="white">
                    <a:alpha val="40000"/>
                  </a:prstClr>
                </a:outerShdw>
              </a:effectLst>
              <a:latin typeface="Book Antiqua"/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3522134" y="1016000"/>
            <a:ext cx="9211733" cy="4967111"/>
          </a:xfrm>
          <a:solidFill>
            <a:schemeClr val="tx1">
              <a:lumMod val="75000"/>
            </a:schemeClr>
          </a:solidFill>
          <a:ln w="127000" cap="sq">
            <a:solidFill>
              <a:schemeClr val="tx1"/>
            </a:solidFill>
            <a:miter lim="800000"/>
          </a:ln>
          <a:effectLst>
            <a:outerShdw blurRad="63500" sx="101000" sy="101000" algn="ctr" rotWithShape="0">
              <a:schemeClr val="bg2">
                <a:lumMod val="20000"/>
                <a:lumOff val="80000"/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9000000"/>
            </a:lightRig>
          </a:scene3d>
          <a:sp3d prstMaterial="matte">
            <a:bevelT w="12700" prst="relaxedInset"/>
            <a:bevelB w="38100" h="127000" prst="relaxedInset"/>
            <a:extrusionClr>
              <a:schemeClr val="tx1"/>
            </a:extrusionClr>
            <a:contourClr>
              <a:schemeClr val="tx1"/>
            </a:contourClr>
          </a:sp3d>
        </p:spPr>
        <p:txBody>
          <a:bodyPr/>
          <a:lstStyle>
            <a:lvl1pPr>
              <a:buNone/>
              <a:defRPr/>
            </a:lvl1pPr>
          </a:lstStyle>
          <a:p>
            <a:r>
              <a:rPr lang="en-US"/>
              <a:t>Drag picture to placeholder or click icon to add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942214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6178" y="2629372"/>
            <a:ext cx="14483644" cy="2775185"/>
          </a:xfrm>
        </p:spPr>
        <p:txBody>
          <a:bodyPr anchor="b" anchorCtr="0"/>
          <a:lstStyle>
            <a:lvl1pPr algn="ctr">
              <a:defRPr sz="8889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6178" y="5414103"/>
            <a:ext cx="14483644" cy="2222499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3259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77342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354684" indent="0">
              <a:buNone/>
              <a:defRPr sz="2370">
                <a:solidFill>
                  <a:schemeClr val="tx1">
                    <a:tint val="75000"/>
                  </a:schemeClr>
                </a:solidFill>
              </a:defRPr>
            </a:lvl3pPr>
            <a:lvl4pPr marL="2032025" indent="0">
              <a:buNone/>
              <a:defRPr sz="2074">
                <a:solidFill>
                  <a:schemeClr val="tx1">
                    <a:tint val="75000"/>
                  </a:schemeClr>
                </a:solidFill>
              </a:defRPr>
            </a:lvl4pPr>
            <a:lvl5pPr marL="2709367" indent="0">
              <a:buNone/>
              <a:defRPr sz="2074">
                <a:solidFill>
                  <a:schemeClr val="tx1">
                    <a:tint val="75000"/>
                  </a:schemeClr>
                </a:solidFill>
              </a:defRPr>
            </a:lvl5pPr>
            <a:lvl6pPr marL="3386709" indent="0">
              <a:buNone/>
              <a:defRPr sz="2074">
                <a:solidFill>
                  <a:schemeClr val="tx1">
                    <a:tint val="75000"/>
                  </a:schemeClr>
                </a:solidFill>
              </a:defRPr>
            </a:lvl6pPr>
            <a:lvl7pPr marL="4064051" indent="0">
              <a:buNone/>
              <a:defRPr sz="2074">
                <a:solidFill>
                  <a:schemeClr val="tx1">
                    <a:tint val="75000"/>
                  </a:schemeClr>
                </a:solidFill>
              </a:defRPr>
            </a:lvl7pPr>
            <a:lvl8pPr marL="4741393" indent="0">
              <a:buNone/>
              <a:defRPr sz="2074">
                <a:solidFill>
                  <a:schemeClr val="tx1">
                    <a:tint val="75000"/>
                  </a:schemeClr>
                </a:solidFill>
              </a:defRPr>
            </a:lvl8pPr>
            <a:lvl9pPr marL="5418734" indent="0">
              <a:buNone/>
              <a:defRPr sz="20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024D-072C-D04F-9385-5664823B571A}" type="datetime1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t>6/11/19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‹#›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2164504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6179" y="139451"/>
            <a:ext cx="14483646" cy="21515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6178" y="2610556"/>
            <a:ext cx="6827520" cy="6465241"/>
          </a:xfrm>
        </p:spPr>
        <p:txBody>
          <a:bodyPr>
            <a:normAutofit/>
          </a:bodyPr>
          <a:lstStyle>
            <a:lvl1pPr>
              <a:defRPr sz="2963"/>
            </a:lvl1pPr>
            <a:lvl2pPr>
              <a:defRPr sz="2667"/>
            </a:lvl2pPr>
            <a:lvl3pPr>
              <a:defRPr sz="2667"/>
            </a:lvl3pPr>
            <a:lvl4pPr>
              <a:defRPr sz="2667"/>
            </a:lvl4pPr>
            <a:lvl5pPr>
              <a:defRPr sz="2667"/>
            </a:lvl5pPr>
            <a:lvl6pPr marL="3393765" indent="-684398">
              <a:defRPr sz="2667"/>
            </a:lvl6pPr>
            <a:lvl7pPr marL="3393765" indent="-684398">
              <a:defRPr sz="2667"/>
            </a:lvl7pPr>
            <a:lvl8pPr marL="3393765" indent="-684398">
              <a:defRPr sz="2667"/>
            </a:lvl8pPr>
            <a:lvl9pPr marL="3393765" indent="-684398"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42304" y="2610556"/>
            <a:ext cx="6827520" cy="6465241"/>
          </a:xfrm>
        </p:spPr>
        <p:txBody>
          <a:bodyPr>
            <a:normAutofit/>
          </a:bodyPr>
          <a:lstStyle>
            <a:lvl1pPr>
              <a:defRPr sz="2963"/>
            </a:lvl1pPr>
            <a:lvl2pPr>
              <a:defRPr sz="2667"/>
            </a:lvl2pPr>
            <a:lvl3pPr>
              <a:defRPr sz="2667"/>
            </a:lvl3pPr>
            <a:lvl4pPr>
              <a:defRPr sz="2667"/>
            </a:lvl4pPr>
            <a:lvl5pPr marL="3393765" indent="-684398">
              <a:defRPr sz="2667"/>
            </a:lvl5pPr>
            <a:lvl6pPr marL="3393765" indent="-684398">
              <a:defRPr sz="2667"/>
            </a:lvl6pPr>
            <a:lvl7pPr marL="3393765" indent="-684398">
              <a:defRPr sz="2667"/>
            </a:lvl7pPr>
            <a:lvl8pPr marL="3393765" indent="-684398">
              <a:defRPr sz="2667"/>
            </a:lvl8pPr>
            <a:lvl9pPr marL="3393765" indent="-684398"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EF350-704C-B74E-8D35-EF7D56874642}" type="datetime1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t>6/11/19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‹#›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2921521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6179" y="139451"/>
            <a:ext cx="14483646" cy="215153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6178" y="2297621"/>
            <a:ext cx="6827520" cy="1060684"/>
          </a:xfrm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3556" b="0"/>
            </a:lvl1pPr>
            <a:lvl2pPr marL="677342" indent="0">
              <a:buNone/>
              <a:defRPr sz="2963" b="1"/>
            </a:lvl2pPr>
            <a:lvl3pPr marL="1354684" indent="0">
              <a:buNone/>
              <a:defRPr sz="2667" b="1"/>
            </a:lvl3pPr>
            <a:lvl4pPr marL="2032025" indent="0">
              <a:buNone/>
              <a:defRPr sz="2370" b="1"/>
            </a:lvl4pPr>
            <a:lvl5pPr marL="2709367" indent="0">
              <a:buNone/>
              <a:defRPr sz="2370" b="1"/>
            </a:lvl5pPr>
            <a:lvl6pPr marL="3386709" indent="0">
              <a:buNone/>
              <a:defRPr sz="2370" b="1"/>
            </a:lvl6pPr>
            <a:lvl7pPr marL="4064051" indent="0">
              <a:buNone/>
              <a:defRPr sz="2370" b="1"/>
            </a:lvl7pPr>
            <a:lvl8pPr marL="4741393" indent="0">
              <a:buNone/>
              <a:defRPr sz="2370" b="1"/>
            </a:lvl8pPr>
            <a:lvl9pPr marL="5418734" indent="0">
              <a:buNone/>
              <a:defRPr sz="237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6178" y="3765176"/>
            <a:ext cx="6827520" cy="5310619"/>
          </a:xfrm>
        </p:spPr>
        <p:txBody>
          <a:bodyPr>
            <a:normAutofit/>
          </a:bodyPr>
          <a:lstStyle>
            <a:lvl1pPr>
              <a:defRPr sz="2963"/>
            </a:lvl1pPr>
            <a:lvl2pPr>
              <a:defRPr sz="2667"/>
            </a:lvl2pPr>
            <a:lvl3pPr>
              <a:defRPr sz="2667"/>
            </a:lvl3pPr>
            <a:lvl4pPr>
              <a:defRPr sz="2667"/>
            </a:lvl4pPr>
            <a:lvl5pPr>
              <a:defRPr sz="2667"/>
            </a:lvl5pPr>
            <a:lvl6pPr marL="3393765" indent="-684398">
              <a:defRPr sz="2370"/>
            </a:lvl6pPr>
            <a:lvl7pPr marL="3393765" indent="-684398">
              <a:defRPr sz="2370"/>
            </a:lvl7pPr>
            <a:lvl8pPr marL="3393765" indent="-684398">
              <a:defRPr sz="2370"/>
            </a:lvl8pPr>
            <a:lvl9pPr marL="3393765" indent="-684398">
              <a:defRPr sz="237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542304" y="2297621"/>
            <a:ext cx="6827520" cy="1060684"/>
          </a:xfrm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3556" b="0"/>
            </a:lvl1pPr>
            <a:lvl2pPr marL="677342" indent="0">
              <a:buNone/>
              <a:defRPr sz="2963" b="1"/>
            </a:lvl2pPr>
            <a:lvl3pPr marL="1354684" indent="0">
              <a:buNone/>
              <a:defRPr sz="2667" b="1"/>
            </a:lvl3pPr>
            <a:lvl4pPr marL="2032025" indent="0">
              <a:buNone/>
              <a:defRPr sz="2370" b="1"/>
            </a:lvl4pPr>
            <a:lvl5pPr marL="2709367" indent="0">
              <a:buNone/>
              <a:defRPr sz="2370" b="1"/>
            </a:lvl5pPr>
            <a:lvl6pPr marL="3386709" indent="0">
              <a:buNone/>
              <a:defRPr sz="2370" b="1"/>
            </a:lvl6pPr>
            <a:lvl7pPr marL="4064051" indent="0">
              <a:buNone/>
              <a:defRPr sz="2370" b="1"/>
            </a:lvl7pPr>
            <a:lvl8pPr marL="4741393" indent="0">
              <a:buNone/>
              <a:defRPr sz="2370" b="1"/>
            </a:lvl8pPr>
            <a:lvl9pPr marL="5418734" indent="0">
              <a:buNone/>
              <a:defRPr sz="237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542304" y="3765176"/>
            <a:ext cx="6827520" cy="5310619"/>
          </a:xfrm>
        </p:spPr>
        <p:txBody>
          <a:bodyPr>
            <a:normAutofit/>
          </a:bodyPr>
          <a:lstStyle>
            <a:lvl1pPr>
              <a:defRPr sz="2963"/>
            </a:lvl1pPr>
            <a:lvl2pPr>
              <a:defRPr sz="2667"/>
            </a:lvl2pPr>
            <a:lvl3pPr>
              <a:defRPr sz="2667"/>
            </a:lvl3pPr>
            <a:lvl4pPr>
              <a:defRPr sz="2667"/>
            </a:lvl4pPr>
            <a:lvl5pPr>
              <a:defRPr sz="2667"/>
            </a:lvl5pPr>
            <a:lvl6pPr marL="3393765" indent="-684398">
              <a:defRPr sz="2370"/>
            </a:lvl6pPr>
            <a:lvl7pPr marL="3393765" indent="-684398">
              <a:defRPr sz="2370"/>
            </a:lvl7pPr>
            <a:lvl8pPr marL="3393765" indent="-684398">
              <a:defRPr sz="2370"/>
            </a:lvl8pPr>
            <a:lvl9pPr marL="3393765" indent="-684398">
              <a:defRPr sz="237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0445-D69D-D148-8219-BF8C92BD601A}" type="datetime1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t>6/11/19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‹#›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894080" y="3486274"/>
            <a:ext cx="6827520" cy="2353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542302" y="3486274"/>
            <a:ext cx="6827520" cy="2353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2700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CD6B-5D7A-214B-8F76-61D36A5765FA}" type="datetime1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t>6/11/19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‹#›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2954121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5AE37-01B0-744C-BD09-AA7718F658F7}" type="datetime1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t>6/11/19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‹#›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2848888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516" y="617569"/>
            <a:ext cx="6827520" cy="2955033"/>
          </a:xfrm>
        </p:spPr>
        <p:txBody>
          <a:bodyPr anchor="b"/>
          <a:lstStyle>
            <a:lvl1pPr algn="ctr">
              <a:defRPr sz="6519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20057" y="597648"/>
            <a:ext cx="6827520" cy="8478150"/>
          </a:xfrm>
        </p:spPr>
        <p:txBody>
          <a:bodyPr>
            <a:normAutofit/>
          </a:bodyPr>
          <a:lstStyle>
            <a:lvl1pPr>
              <a:defRPr sz="2963"/>
            </a:lvl1pPr>
            <a:lvl2pPr>
              <a:defRPr sz="2963"/>
            </a:lvl2pPr>
            <a:lvl3pPr>
              <a:defRPr sz="2667"/>
            </a:lvl3pPr>
            <a:lvl4pPr>
              <a:defRPr sz="2667"/>
            </a:lvl4pPr>
            <a:lvl5pPr>
              <a:defRPr sz="2667"/>
            </a:lvl5pPr>
            <a:lvl6pPr marL="3393765" indent="-684398">
              <a:defRPr sz="2667"/>
            </a:lvl6pPr>
            <a:lvl7pPr marL="3393765" indent="-684398">
              <a:defRPr sz="2667"/>
            </a:lvl7pPr>
            <a:lvl8pPr marL="3393765" indent="-684398">
              <a:defRPr sz="2667"/>
            </a:lvl8pPr>
            <a:lvl9pPr marL="3393765" indent="-684398"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4516" y="3612445"/>
            <a:ext cx="6827520" cy="4913988"/>
          </a:xfrm>
        </p:spPr>
        <p:txBody>
          <a:bodyPr>
            <a:normAutofit/>
          </a:bodyPr>
          <a:lstStyle>
            <a:lvl1pPr marL="0" indent="0" algn="ctr">
              <a:spcBef>
                <a:spcPts val="889"/>
              </a:spcBef>
              <a:buNone/>
              <a:defRPr sz="2519"/>
            </a:lvl1pPr>
            <a:lvl2pPr marL="677342" indent="0">
              <a:buNone/>
              <a:defRPr sz="1778"/>
            </a:lvl2pPr>
            <a:lvl3pPr marL="1354684" indent="0">
              <a:buNone/>
              <a:defRPr sz="1482"/>
            </a:lvl3pPr>
            <a:lvl4pPr marL="2032025" indent="0">
              <a:buNone/>
              <a:defRPr sz="1333"/>
            </a:lvl4pPr>
            <a:lvl5pPr marL="2709367" indent="0">
              <a:buNone/>
              <a:defRPr sz="1333"/>
            </a:lvl5pPr>
            <a:lvl6pPr marL="3386709" indent="0">
              <a:buNone/>
              <a:defRPr sz="1333"/>
            </a:lvl6pPr>
            <a:lvl7pPr marL="4064051" indent="0">
              <a:buNone/>
              <a:defRPr sz="1333"/>
            </a:lvl7pPr>
            <a:lvl8pPr marL="4741393" indent="0">
              <a:buNone/>
              <a:defRPr sz="1333"/>
            </a:lvl8pPr>
            <a:lvl9pPr marL="5418734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4F09A-FC3F-A840-82FB-6B886D622DA1}" type="datetime1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t>6/11/19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‹#›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3192675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" y="12062"/>
            <a:ext cx="12726562" cy="111490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6179" y="1845355"/>
            <a:ext cx="14483646" cy="7230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4683" y="9416816"/>
            <a:ext cx="3793067" cy="5409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3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hangingPunct="1"/>
            <a:fld id="{E24891F6-FB95-4549-8266-ABA4538A8E22}" type="datetime1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  <a:ea typeface="+mn-ea"/>
              </a:rPr>
              <a:t>6/11/19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54134" y="9416816"/>
            <a:ext cx="5147733" cy="5409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3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hangingPunct="1"/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120283" y="9416816"/>
            <a:ext cx="3793067" cy="5409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3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hangingPunct="1"/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  <a:ea typeface="+mn-ea"/>
              </a:rPr>
              <a:pPr hangingPunct="1"/>
              <a:t>‹#›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  <a:ea typeface="+mn-ea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2726563" y="12061"/>
            <a:ext cx="3529438" cy="119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001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  <p:sldLayoutId id="2147483825" r:id="rId13"/>
    <p:sldLayoutId id="2147483826" r:id="rId14"/>
    <p:sldLayoutId id="2147483827" r:id="rId15"/>
    <p:sldLayoutId id="2147483828" r:id="rId16"/>
    <p:sldLayoutId id="2147483829" r:id="rId17"/>
    <p:sldLayoutId id="2147483830" r:id="rId18"/>
    <p:sldLayoutId id="2147483841" r:id="rId19"/>
  </p:sldLayoutIdLst>
  <p:hf hdr="0" ftr="0" dt="0"/>
  <p:txStyles>
    <p:titleStyle>
      <a:lvl1pPr algn="l" defTabSz="1354684" rtl="0" eaLnBrk="1" latinLnBrk="0" hangingPunct="1">
        <a:spcBef>
          <a:spcPct val="0"/>
        </a:spcBef>
        <a:buNone/>
        <a:defRPr sz="5333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512710" indent="-512710" algn="l" defTabSz="1354684" rtl="0" eaLnBrk="1" latinLnBrk="0" hangingPunct="1">
        <a:spcBef>
          <a:spcPts val="2963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325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1190052" indent="-512710" algn="l" defTabSz="1354684" rtl="0" eaLnBrk="1" latinLnBrk="0" hangingPunct="1">
        <a:spcBef>
          <a:spcPts val="889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sz="2963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867394" indent="-512710" algn="l" defTabSz="1354684" rtl="0" eaLnBrk="1" latinLnBrk="0" hangingPunct="1">
        <a:spcBef>
          <a:spcPts val="889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266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2544736" indent="-512710" algn="l" defTabSz="1354684" rtl="0" eaLnBrk="1" latinLnBrk="0" hangingPunct="1">
        <a:spcBef>
          <a:spcPts val="889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sz="266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3222077" indent="-512710" algn="l" defTabSz="1354684" rtl="0" eaLnBrk="1" latinLnBrk="0" hangingPunct="1">
        <a:spcBef>
          <a:spcPts val="889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266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4064051" indent="-684398" algn="l" defTabSz="1354684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lang="en-US" sz="2667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4748449" indent="-684398" algn="l" defTabSz="1354684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lang="en-US" sz="2667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5418734" indent="-684398" algn="l" defTabSz="1354684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lang="en-US" sz="2667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6103133" indent="-684398" algn="l" defTabSz="1354684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lang="en-US" sz="2667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354684" rtl="0" eaLnBrk="1" latinLnBrk="0" hangingPunct="1">
        <a:defRPr sz="2667" kern="1200">
          <a:solidFill>
            <a:schemeClr val="tx1"/>
          </a:solidFill>
          <a:latin typeface="+mn-lt"/>
          <a:ea typeface="+mn-ea"/>
          <a:cs typeface="+mn-cs"/>
        </a:defRPr>
      </a:lvl1pPr>
      <a:lvl2pPr marL="677342" algn="l" defTabSz="1354684" rtl="0" eaLnBrk="1" latinLnBrk="0" hangingPunct="1">
        <a:defRPr sz="2667" kern="1200">
          <a:solidFill>
            <a:schemeClr val="tx1"/>
          </a:solidFill>
          <a:latin typeface="+mn-lt"/>
          <a:ea typeface="+mn-ea"/>
          <a:cs typeface="+mn-cs"/>
        </a:defRPr>
      </a:lvl2pPr>
      <a:lvl3pPr marL="1354684" algn="l" defTabSz="1354684" rtl="0" eaLnBrk="1" latinLnBrk="0" hangingPunct="1"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032025" algn="l" defTabSz="1354684" rtl="0" eaLnBrk="1" latinLnBrk="0" hangingPunct="1"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09367" algn="l" defTabSz="1354684" rtl="0" eaLnBrk="1" latinLnBrk="0" hangingPunct="1"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86709" algn="l" defTabSz="1354684" rtl="0" eaLnBrk="1" latinLnBrk="0" hangingPunct="1"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4064051" algn="l" defTabSz="1354684" rtl="0" eaLnBrk="1" latinLnBrk="0" hangingPunct="1"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741393" algn="l" defTabSz="1354684" rtl="0" eaLnBrk="1" latinLnBrk="0" hangingPunct="1"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418734" algn="l" defTabSz="1354684" rtl="0" eaLnBrk="1" latinLnBrk="0" hangingPunct="1"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reable_helmet_questions_150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116167" y="7933009"/>
            <a:ext cx="14630400" cy="12486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367" y="9354783"/>
            <a:ext cx="3397074" cy="6862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4515"/>
            <a:ext cx="3179948" cy="1072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109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</p:sldLayoutIdLst>
  <p:hf hdr="0" ftr="0" dt="0"/>
  <p:txStyles>
    <p:titleStyle>
      <a:lvl1pPr algn="l" defTabSz="677342" rtl="0" eaLnBrk="1" latinLnBrk="0" hangingPunct="1">
        <a:spcBef>
          <a:spcPct val="0"/>
        </a:spcBef>
        <a:buNone/>
        <a:defRPr sz="4741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508006" indent="-508006" algn="l" defTabSz="677342" rtl="0" eaLnBrk="1" latinLnBrk="0" hangingPunct="1">
        <a:spcBef>
          <a:spcPct val="20000"/>
        </a:spcBef>
        <a:buFont typeface="Arial"/>
        <a:buChar char="•"/>
        <a:defRPr sz="4741" kern="1200">
          <a:solidFill>
            <a:schemeClr val="tx1"/>
          </a:solidFill>
          <a:latin typeface="+mn-lt"/>
          <a:ea typeface="+mn-ea"/>
          <a:cs typeface="+mn-cs"/>
        </a:defRPr>
      </a:lvl1pPr>
      <a:lvl2pPr marL="1100680" indent="-423339" algn="l" defTabSz="677342" rtl="0" eaLnBrk="1" latinLnBrk="0" hangingPunct="1">
        <a:spcBef>
          <a:spcPct val="20000"/>
        </a:spcBef>
        <a:buFont typeface="Arial"/>
        <a:buChar char="–"/>
        <a:defRPr sz="4148" kern="1200">
          <a:solidFill>
            <a:schemeClr val="tx1"/>
          </a:solidFill>
          <a:latin typeface="+mn-lt"/>
          <a:ea typeface="+mn-ea"/>
          <a:cs typeface="+mn-cs"/>
        </a:defRPr>
      </a:lvl2pPr>
      <a:lvl3pPr marL="1693355" indent="-338671" algn="l" defTabSz="677342" rtl="0" eaLnBrk="1" latinLnBrk="0" hangingPunct="1">
        <a:spcBef>
          <a:spcPct val="20000"/>
        </a:spcBef>
        <a:buFont typeface="Arial"/>
        <a:buChar char="•"/>
        <a:defRPr sz="3556" kern="1200">
          <a:solidFill>
            <a:schemeClr val="tx1"/>
          </a:solidFill>
          <a:latin typeface="+mn-lt"/>
          <a:ea typeface="+mn-ea"/>
          <a:cs typeface="+mn-cs"/>
        </a:defRPr>
      </a:lvl3pPr>
      <a:lvl4pPr marL="2370696" indent="-338671" algn="l" defTabSz="677342" rtl="0" eaLnBrk="1" latinLnBrk="0" hangingPunct="1">
        <a:spcBef>
          <a:spcPct val="20000"/>
        </a:spcBef>
        <a:buFont typeface="Arial"/>
        <a:buChar char="–"/>
        <a:defRPr sz="2963" kern="1200">
          <a:solidFill>
            <a:schemeClr val="tx1"/>
          </a:solidFill>
          <a:latin typeface="+mn-lt"/>
          <a:ea typeface="+mn-ea"/>
          <a:cs typeface="+mn-cs"/>
        </a:defRPr>
      </a:lvl4pPr>
      <a:lvl5pPr marL="3048038" indent="-338671" algn="l" defTabSz="677342" rtl="0" eaLnBrk="1" latinLnBrk="0" hangingPunct="1">
        <a:spcBef>
          <a:spcPct val="20000"/>
        </a:spcBef>
        <a:buFont typeface="Arial"/>
        <a:buChar char="»"/>
        <a:defRPr sz="2963" kern="1200">
          <a:solidFill>
            <a:schemeClr val="tx1"/>
          </a:solidFill>
          <a:latin typeface="+mn-lt"/>
          <a:ea typeface="+mn-ea"/>
          <a:cs typeface="+mn-cs"/>
        </a:defRPr>
      </a:lvl5pPr>
      <a:lvl6pPr marL="3725380" indent="-338671" algn="l" defTabSz="677342" rtl="0" eaLnBrk="1" latinLnBrk="0" hangingPunct="1">
        <a:spcBef>
          <a:spcPct val="20000"/>
        </a:spcBef>
        <a:buFont typeface="Arial"/>
        <a:buChar char="•"/>
        <a:defRPr sz="2963" kern="1200">
          <a:solidFill>
            <a:schemeClr val="tx1"/>
          </a:solidFill>
          <a:latin typeface="+mn-lt"/>
          <a:ea typeface="+mn-ea"/>
          <a:cs typeface="+mn-cs"/>
        </a:defRPr>
      </a:lvl6pPr>
      <a:lvl7pPr marL="4402722" indent="-338671" algn="l" defTabSz="677342" rtl="0" eaLnBrk="1" latinLnBrk="0" hangingPunct="1">
        <a:spcBef>
          <a:spcPct val="20000"/>
        </a:spcBef>
        <a:buFont typeface="Arial"/>
        <a:buChar char="•"/>
        <a:defRPr sz="2963" kern="1200">
          <a:solidFill>
            <a:schemeClr val="tx1"/>
          </a:solidFill>
          <a:latin typeface="+mn-lt"/>
          <a:ea typeface="+mn-ea"/>
          <a:cs typeface="+mn-cs"/>
        </a:defRPr>
      </a:lvl7pPr>
      <a:lvl8pPr marL="5080064" indent="-338671" algn="l" defTabSz="677342" rtl="0" eaLnBrk="1" latinLnBrk="0" hangingPunct="1">
        <a:spcBef>
          <a:spcPct val="20000"/>
        </a:spcBef>
        <a:buFont typeface="Arial"/>
        <a:buChar char="•"/>
        <a:defRPr sz="2963" kern="1200">
          <a:solidFill>
            <a:schemeClr val="tx1"/>
          </a:solidFill>
          <a:latin typeface="+mn-lt"/>
          <a:ea typeface="+mn-ea"/>
          <a:cs typeface="+mn-cs"/>
        </a:defRPr>
      </a:lvl8pPr>
      <a:lvl9pPr marL="5757405" indent="-338671" algn="l" defTabSz="677342" rtl="0" eaLnBrk="1" latinLnBrk="0" hangingPunct="1">
        <a:spcBef>
          <a:spcPct val="20000"/>
        </a:spcBef>
        <a:buFont typeface="Arial"/>
        <a:buChar char="•"/>
        <a:defRPr sz="29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7342" rtl="0" eaLnBrk="1" latinLnBrk="0" hangingPunct="1">
        <a:defRPr sz="2667" kern="1200">
          <a:solidFill>
            <a:schemeClr val="tx1"/>
          </a:solidFill>
          <a:latin typeface="+mn-lt"/>
          <a:ea typeface="+mn-ea"/>
          <a:cs typeface="+mn-cs"/>
        </a:defRPr>
      </a:lvl1pPr>
      <a:lvl2pPr marL="677342" algn="l" defTabSz="677342" rtl="0" eaLnBrk="1" latinLnBrk="0" hangingPunct="1">
        <a:defRPr sz="2667" kern="1200">
          <a:solidFill>
            <a:schemeClr val="tx1"/>
          </a:solidFill>
          <a:latin typeface="+mn-lt"/>
          <a:ea typeface="+mn-ea"/>
          <a:cs typeface="+mn-cs"/>
        </a:defRPr>
      </a:lvl2pPr>
      <a:lvl3pPr marL="1354684" algn="l" defTabSz="677342" rtl="0" eaLnBrk="1" latinLnBrk="0" hangingPunct="1"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032025" algn="l" defTabSz="677342" rtl="0" eaLnBrk="1" latinLnBrk="0" hangingPunct="1"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09367" algn="l" defTabSz="677342" rtl="0" eaLnBrk="1" latinLnBrk="0" hangingPunct="1"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86709" algn="l" defTabSz="677342" rtl="0" eaLnBrk="1" latinLnBrk="0" hangingPunct="1"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4064051" algn="l" defTabSz="677342" rtl="0" eaLnBrk="1" latinLnBrk="0" hangingPunct="1"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741393" algn="l" defTabSz="677342" rtl="0" eaLnBrk="1" latinLnBrk="0" hangingPunct="1"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418734" algn="l" defTabSz="677342" rtl="0" eaLnBrk="1" latinLnBrk="0" hangingPunct="1"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7"/>
          <p:cNvSpPr txBox="1">
            <a:spLocks/>
          </p:cNvSpPr>
          <p:nvPr userDrawn="1"/>
        </p:nvSpPr>
        <p:spPr>
          <a:xfrm>
            <a:off x="15459669" y="9653020"/>
            <a:ext cx="796331" cy="36491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4F9477F-4620-46AD-9579-F61047DEDA52}" type="slidenum">
              <a:rPr lang="en-US" sz="1333" smtClean="0"/>
              <a:pPr/>
              <a:t>‹#›</a:t>
            </a:fld>
            <a:endParaRPr lang="en-US" sz="1333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289089-C440-BF4A-A456-B983CEDB51EE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2726563" y="12061"/>
            <a:ext cx="3529438" cy="119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774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</p:sldLayoutIdLst>
  <p:hf sldNum="0" hdr="0" ftr="0" dt="0"/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ts val="0"/>
        </a:spcBef>
        <a:spcAft>
          <a:spcPts val="1600"/>
        </a:spcAft>
        <a:buClr>
          <a:schemeClr val="tx2">
            <a:lumMod val="75000"/>
          </a:schemeClr>
        </a:buClr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Arial"/>
        </a:defRPr>
      </a:lvl1pPr>
      <a:lvl2pPr marL="990575" indent="-380990" algn="l" defTabSz="609585" rtl="0" eaLnBrk="1" latinLnBrk="0" hangingPunct="1">
        <a:spcBef>
          <a:spcPts val="0"/>
        </a:spcBef>
        <a:spcAft>
          <a:spcPts val="1600"/>
        </a:spcAft>
        <a:buClr>
          <a:schemeClr val="tx2">
            <a:lumMod val="75000"/>
          </a:schemeClr>
        </a:buClr>
        <a:buFont typeface="Wingdings" panose="05000000000000000000" pitchFamily="2" charset="2"/>
        <a:buChar char="o"/>
        <a:defRPr sz="2667" kern="1200">
          <a:solidFill>
            <a:schemeClr val="tx1"/>
          </a:solidFill>
          <a:latin typeface="+mn-lt"/>
          <a:ea typeface="+mn-ea"/>
          <a:cs typeface="Arial"/>
        </a:defRPr>
      </a:lvl2pPr>
      <a:lvl3pPr marL="1523962" indent="-304792" algn="l" defTabSz="609585" rtl="0" eaLnBrk="1" latinLnBrk="0" hangingPunct="1">
        <a:spcBef>
          <a:spcPts val="0"/>
        </a:spcBef>
        <a:spcAft>
          <a:spcPts val="1600"/>
        </a:spcAft>
        <a:buClr>
          <a:schemeClr val="tx2">
            <a:lumMod val="75000"/>
          </a:schemeClr>
        </a:buClr>
        <a:buFont typeface="Wingdings" panose="05000000000000000000" pitchFamily="2" charset="2"/>
        <a:buChar char="l"/>
        <a:defRPr sz="2400" kern="1200">
          <a:solidFill>
            <a:schemeClr val="tx1"/>
          </a:solidFill>
          <a:latin typeface="+mn-lt"/>
          <a:ea typeface="+mn-ea"/>
          <a:cs typeface="Arial"/>
        </a:defRPr>
      </a:lvl3pPr>
      <a:lvl4pPr marL="2133547" indent="-304792" algn="l" defTabSz="609585" rtl="0" eaLnBrk="1" latinLnBrk="0" hangingPunct="1">
        <a:spcBef>
          <a:spcPts val="0"/>
        </a:spcBef>
        <a:spcAft>
          <a:spcPts val="1600"/>
        </a:spcAft>
        <a:buClr>
          <a:schemeClr val="tx2">
            <a:lumMod val="75000"/>
          </a:schemeClr>
        </a:buClr>
        <a:buFont typeface="Courier New" panose="02070309020205020404" pitchFamily="49" charset="0"/>
        <a:buChar char="o"/>
        <a:defRPr sz="2133" kern="1200">
          <a:solidFill>
            <a:schemeClr val="tx1"/>
          </a:solidFill>
          <a:latin typeface="+mn-lt"/>
          <a:ea typeface="+mn-ea"/>
          <a:cs typeface="Arial"/>
        </a:defRPr>
      </a:lvl4pPr>
      <a:lvl5pPr marL="2743131" indent="-304792" algn="l" defTabSz="609585" rtl="0" eaLnBrk="1" latinLnBrk="0" hangingPunct="1">
        <a:spcBef>
          <a:spcPts val="267"/>
        </a:spcBef>
        <a:buFont typeface="Arial"/>
        <a:buChar char="»"/>
        <a:defRPr sz="2133" kern="1200">
          <a:solidFill>
            <a:schemeClr val="tx1"/>
          </a:solidFill>
          <a:latin typeface="+mn-lt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6.emf"/><Relationship Id="rId7" Type="http://schemas.openxmlformats.org/officeDocument/2006/relationships/image" Target="../media/image20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emf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B9CC32D-8252-844C-8321-1CE58E82F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MOXIE Delivered!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52361F-327B-9E40-83C4-40D16F3BDDB0}"/>
              </a:ext>
            </a:extLst>
          </p:cNvPr>
          <p:cNvSpPr txBox="1"/>
          <p:nvPr/>
        </p:nvSpPr>
        <p:spPr>
          <a:xfrm>
            <a:off x="1498510" y="1475082"/>
            <a:ext cx="6473247" cy="1323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354684" eaLnBrk="0" fontAlgn="base">
              <a:spcBef>
                <a:spcPct val="0"/>
              </a:spcBef>
              <a:spcAft>
                <a:spcPct val="0"/>
              </a:spcAft>
            </a:pPr>
            <a:r>
              <a:rPr lang="en-US" sz="2667" kern="1200" dirty="0">
                <a:solidFill>
                  <a:prstClr val="white"/>
                </a:solidFill>
                <a:latin typeface="Comic Sans MS" panose="030F0902030302020204" pitchFamily="66" charset="0"/>
                <a:ea typeface="ＭＳ Ｐゴシック" charset="-128"/>
                <a:cs typeface="+mn-cs"/>
              </a:rPr>
              <a:t>Michael Hecht (</a:t>
            </a:r>
            <a:r>
              <a:rPr lang="en-US" sz="2667" b="1" kern="1200" dirty="0">
                <a:solidFill>
                  <a:prstClr val="white"/>
                </a:solidFill>
                <a:latin typeface="Comic Sans MS" panose="030F0902030302020204" pitchFamily="66" charset="0"/>
                <a:ea typeface="ＭＳ Ｐゴシック" charset="-128"/>
                <a:cs typeface="+mn-cs"/>
              </a:rPr>
              <a:t>for the MOXIE Team</a:t>
            </a:r>
            <a:r>
              <a:rPr lang="en-US" sz="2667" kern="1200" dirty="0">
                <a:solidFill>
                  <a:prstClr val="white"/>
                </a:solidFill>
                <a:latin typeface="Comic Sans MS" panose="030F0902030302020204" pitchFamily="66" charset="0"/>
                <a:ea typeface="ＭＳ Ｐゴシック" charset="-128"/>
                <a:cs typeface="+mn-cs"/>
              </a:rPr>
              <a:t>)</a:t>
            </a:r>
          </a:p>
          <a:p>
            <a:pPr defTabSz="1354684" eaLnBrk="0" fontAlgn="base">
              <a:spcBef>
                <a:spcPct val="0"/>
              </a:spcBef>
              <a:spcAft>
                <a:spcPct val="0"/>
              </a:spcAft>
            </a:pPr>
            <a:r>
              <a:rPr lang="en-US" sz="2667" kern="1200" dirty="0">
                <a:solidFill>
                  <a:prstClr val="white"/>
                </a:solidFill>
                <a:latin typeface="Comic Sans MS" panose="030F0902030302020204" pitchFamily="66" charset="0"/>
                <a:ea typeface="ＭＳ Ｐゴシック" charset="-128"/>
                <a:cs typeface="+mn-cs"/>
              </a:rPr>
              <a:t>Space Resources Roundtabl3</a:t>
            </a:r>
          </a:p>
          <a:p>
            <a:pPr defTabSz="1354684" eaLnBrk="0" fontAlgn="base">
              <a:spcBef>
                <a:spcPct val="0"/>
              </a:spcBef>
              <a:spcAft>
                <a:spcPct val="0"/>
              </a:spcAft>
            </a:pPr>
            <a:r>
              <a:rPr lang="en-US" sz="2667" kern="1200" dirty="0">
                <a:solidFill>
                  <a:prstClr val="white"/>
                </a:solidFill>
                <a:latin typeface="Comic Sans MS" panose="030F0902030302020204" pitchFamily="66" charset="0"/>
                <a:ea typeface="ＭＳ Ｐゴシック" charset="-128"/>
                <a:cs typeface="+mn-cs"/>
              </a:rPr>
              <a:t>June 2019</a:t>
            </a:r>
          </a:p>
        </p:txBody>
      </p:sp>
    </p:spTree>
    <p:extLst>
      <p:ext uri="{BB962C8B-B14F-4D97-AF65-F5344CB8AC3E}">
        <p14:creationId xmlns:p14="http://schemas.microsoft.com/office/powerpoint/2010/main" val="4305539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C36FA-0C25-8647-9363-9BCB1E5AB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054FC-2909-4B4B-A41F-48098328EA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Mars 2020 mission will launch in August 2020 and land in February 2021. </a:t>
            </a:r>
          </a:p>
          <a:p>
            <a:r>
              <a:rPr lang="en-US" dirty="0"/>
              <a:t>On Mars, MOXIE expects to operate for a ~2 hour session every 2 months (on average). Each operation will consume up to 1000 W-hr of spacecraft energy, corresponding to the full payload allocation for a typical day. </a:t>
            </a:r>
          </a:p>
          <a:p>
            <a:r>
              <a:rPr lang="en-US" dirty="0"/>
              <a:t>Three mission phases are planned: </a:t>
            </a:r>
          </a:p>
          <a:p>
            <a:pPr lvl="1"/>
            <a:r>
              <a:rPr lang="en-US" i="1" dirty="0" err="1"/>
              <a:t>Characterizaation</a:t>
            </a:r>
            <a:r>
              <a:rPr lang="en-US" dirty="0"/>
              <a:t>, when MOXIE subsystems will be checked out, the system will be commissioned, and performance will be increased incrementally from run to run until reaching maximum output; </a:t>
            </a:r>
          </a:p>
          <a:p>
            <a:pPr lvl="1"/>
            <a:r>
              <a:rPr lang="en-US" i="1" dirty="0"/>
              <a:t>Operation</a:t>
            </a:r>
            <a:r>
              <a:rPr lang="en-US" dirty="0"/>
              <a:t>, where MOXIE robustness will be assessed in a range of environmental conditions over much of the mission; and </a:t>
            </a:r>
          </a:p>
          <a:p>
            <a:pPr lvl="1"/>
            <a:r>
              <a:rPr lang="en-US" i="1" dirty="0"/>
              <a:t>Exploration</a:t>
            </a:r>
            <a:r>
              <a:rPr lang="en-US" dirty="0"/>
              <a:t>, where improved operational modes will be tested, limits of performance will be probed, and degradation under stress will be characterized.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CC8045-7ECA-EF4A-A58C-4E5B55CB0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10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1820368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90288-2436-E444-B437-80E0D6FC0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Limits to performance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A2E90-F35F-014B-B706-FB8EA2F1E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factors that limit performance are </a:t>
            </a:r>
          </a:p>
          <a:p>
            <a:pPr lvl="1"/>
            <a:r>
              <a:rPr lang="en-US"/>
              <a:t>Power supply capability</a:t>
            </a:r>
          </a:p>
          <a:p>
            <a:pPr lvl="1"/>
            <a:r>
              <a:rPr lang="en-US"/>
              <a:t>SOXE capability</a:t>
            </a:r>
          </a:p>
          <a:p>
            <a:pPr lvl="1"/>
            <a:r>
              <a:rPr lang="en-US"/>
              <a:t>Compressor capacity</a:t>
            </a:r>
          </a:p>
          <a:p>
            <a:pPr lvl="1"/>
            <a:r>
              <a:rPr lang="en-US"/>
              <a:t>Air density</a:t>
            </a:r>
          </a:p>
          <a:p>
            <a:pPr lvl="2"/>
            <a:r>
              <a:rPr lang="en-US"/>
              <a:t>Landing site dependent</a:t>
            </a:r>
          </a:p>
          <a:p>
            <a:pPr lvl="2"/>
            <a:r>
              <a:rPr lang="en-US"/>
              <a:t>Factor of 2 range from seasonal and diurnal variation</a:t>
            </a:r>
          </a:p>
          <a:p>
            <a:r>
              <a:rPr lang="en-US"/>
              <a:t>These factors are well-balanced in MOXIE, and it is unclear which will actually limit performance on Mars.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0B2657-ECA6-8344-9467-DDE1E0776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11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22149842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E6EE7-51ED-BA48-A19A-AC2BB1537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 and Control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20D70B-233E-2949-807C-1D76DE8EC9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Measurement error is several percent on all sensors, including SOXE V, T. </a:t>
            </a:r>
          </a:p>
          <a:p>
            <a:pPr lvl="1"/>
            <a:r>
              <a:rPr lang="en-US" dirty="0"/>
              <a:t>Behavior (stochastic? systematic?) not yet known.</a:t>
            </a:r>
          </a:p>
          <a:p>
            <a:pPr lvl="1"/>
            <a:r>
              <a:rPr lang="en-US" dirty="0"/>
              <a:t>Uncertainty constrains operation to safe values well away from the Nernst threshold for coking (carbon formation). </a:t>
            </a:r>
          </a:p>
          <a:p>
            <a:r>
              <a:rPr lang="en-US" dirty="0"/>
              <a:t>Temperature gradients across the stack are &gt;10ºC</a:t>
            </a:r>
          </a:p>
          <a:p>
            <a:pPr lvl="1"/>
            <a:r>
              <a:rPr lang="en-US" dirty="0"/>
              <a:t>All cells should be 800ºC-830ºC for safe, effective operations</a:t>
            </a:r>
          </a:p>
          <a:p>
            <a:pPr lvl="1"/>
            <a:r>
              <a:rPr lang="en-US" dirty="0"/>
              <a:t>Gradient and measurement uncertainty combine to constrain allowed T</a:t>
            </a:r>
          </a:p>
          <a:p>
            <a:r>
              <a:rPr lang="en-US" dirty="0"/>
              <a:t>Cells are wired in series. On flight model, V cannot be monitored cell-by-cell, eliminating ability to assess weakest cell (i.e. most prone to coking).</a:t>
            </a:r>
          </a:p>
          <a:p>
            <a:r>
              <a:rPr lang="en-US" dirty="0"/>
              <a:t>Redundant measurements for key parameters. </a:t>
            </a:r>
          </a:p>
          <a:p>
            <a:pPr lvl="1"/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/>
              <a:t> production given by I(SOXE), O</a:t>
            </a:r>
            <a:r>
              <a:rPr lang="en-US" baseline="-25000" dirty="0"/>
              <a:t>2</a:t>
            </a:r>
            <a:r>
              <a:rPr lang="en-US" dirty="0"/>
              <a:t> sensor, CO sensor, or P(anode).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49FF2-04E8-DB48-9F25-C3264046A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12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3537335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0DA0B-9EDC-8C40-9C98-F3D46F48E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SOXE Packaging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7D47-FA0A-FA40-BD56-D74CA2F429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Several </a:t>
            </a:r>
            <a:r>
              <a:rPr lang="en-US" dirty="0" err="1"/>
              <a:t>kN</a:t>
            </a:r>
            <a:r>
              <a:rPr lang="en-US" dirty="0"/>
              <a:t> stack compression required to provide uniform contact between interconnects and electrodes</a:t>
            </a:r>
          </a:p>
          <a:p>
            <a:r>
              <a:rPr lang="en-US" dirty="0"/>
              <a:t>Together with the severe thermal insulation requirements, this drives the SOXE packaging architecture to a design that provides </a:t>
            </a:r>
            <a:r>
              <a:rPr lang="en-US" b="1" i="1" dirty="0"/>
              <a:t>external spring compression through rigid insulating materials. </a:t>
            </a:r>
          </a:p>
          <a:p>
            <a:pPr>
              <a:buFont typeface="Arial Unicode MS" panose="020B0604020202020204" pitchFamily="34" charset="-128"/>
              <a:buChar char="➙"/>
            </a:pPr>
            <a:r>
              <a:rPr lang="en-US" dirty="0"/>
              <a:t>Ratio of (Stack Volume) / (SOXE Assembly Volume) is very small, but will get much better as scale of system grows.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9DB8D9-4C1C-884F-A400-8EA2095A7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13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1988990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A13FC-29B7-2E4D-B7CD-1287E8A2D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Dust filtering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2856CA-0133-924F-A917-85E747A366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Experiments and models show that the MOXIE filter is robust, even with respect to a hypothetical 10,000 hrs of operations</a:t>
            </a:r>
          </a:p>
          <a:p>
            <a:r>
              <a:rPr lang="en-US" dirty="0"/>
              <a:t>Dust mitigation is far less of a problem than expected because:</a:t>
            </a:r>
          </a:p>
          <a:p>
            <a:pPr lvl="1"/>
            <a:r>
              <a:rPr lang="en-US" dirty="0"/>
              <a:t>Dust particles on Mars are ~10x larger than typically used for HEPA testing</a:t>
            </a:r>
          </a:p>
          <a:p>
            <a:pPr lvl="1"/>
            <a:r>
              <a:rPr lang="en-US" dirty="0"/>
              <a:t>MOXIE operates in the transition flow regime, reducing ∆P by x3-5.</a:t>
            </a:r>
          </a:p>
          <a:p>
            <a:r>
              <a:rPr lang="en-US" dirty="0"/>
              <a:t>A tantalizing experimental result suggests that only ~4% of entrained dust actually impacts the filter if orthogonal to the airflow. </a:t>
            </a:r>
          </a:p>
          <a:p>
            <a:r>
              <a:rPr lang="en-US" dirty="0"/>
              <a:t>Intrinsic resistance of filtering material drives filter size &amp; mass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D6499A-1020-B543-AB9E-C04DAB4E4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14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27058107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D08F3-FD84-A447-8D9D-0BA08ECF3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SOXE Degradation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C321E3-6A2E-AE4A-A9BA-72105C4900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Carbon deposition is avoidable by careful selection of operating voltages and temperatures</a:t>
            </a:r>
          </a:p>
          <a:p>
            <a:r>
              <a:rPr lang="en-US" dirty="0"/>
              <a:t>Cathode oxidation has been mitigated by recirculating CO to the inlet</a:t>
            </a:r>
          </a:p>
          <a:p>
            <a:r>
              <a:rPr lang="en-US" dirty="0"/>
              <a:t>Cycle-to-cycle (cool-heat) variation is significant but acceptable</a:t>
            </a:r>
          </a:p>
          <a:p>
            <a:pPr lvl="1"/>
            <a:r>
              <a:rPr lang="en-US" dirty="0"/>
              <a:t>ASR roughly doubled after 60 cycles in first test; New test underway.</a:t>
            </a:r>
          </a:p>
          <a:p>
            <a:pPr lvl="1"/>
            <a:r>
              <a:rPr lang="en-US" dirty="0"/>
              <a:t>Will get better as we learn about mechanisms and improve protocols</a:t>
            </a:r>
          </a:p>
          <a:p>
            <a:pPr lvl="1"/>
            <a:r>
              <a:rPr lang="en-US" dirty="0"/>
              <a:t>Not really relevant to full-scale system, which won’t generally cycle</a:t>
            </a:r>
          </a:p>
          <a:p>
            <a:pPr lvl="1"/>
            <a:r>
              <a:rPr lang="en-US" b="1" dirty="0"/>
              <a:t>Compensating by increasing cell area has little impact on overall M, V, P</a:t>
            </a:r>
          </a:p>
          <a:p>
            <a:r>
              <a:rPr lang="en-US" dirty="0"/>
              <a:t>Degradation from continuous long-term operation needs to be verified but expected to be low.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BFA208-8F42-1C4F-A3EE-E20F4534D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15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22384920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architecture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D5FFC6AD-A2F6-8F4F-BAD5-80E87009A671}"/>
              </a:ext>
            </a:extLst>
          </p:cNvPr>
          <p:cNvSpPr/>
          <p:nvPr/>
        </p:nvSpPr>
        <p:spPr>
          <a:xfrm>
            <a:off x="2150739" y="3476939"/>
            <a:ext cx="2325192" cy="5920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 hangingPunct="1"/>
            <a:r>
              <a:rPr lang="en-US" sz="2133" kern="1200" dirty="0">
                <a:solidFill>
                  <a:prstClr val="black"/>
                </a:solidFill>
                <a:latin typeface="Arial"/>
              </a:rPr>
              <a:t>Master Archive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1D87ED-736F-9C45-BE26-243F9E683856}"/>
              </a:ext>
            </a:extLst>
          </p:cNvPr>
          <p:cNvSpPr txBox="1"/>
          <p:nvPr/>
        </p:nvSpPr>
        <p:spPr>
          <a:xfrm>
            <a:off x="5455277" y="6244181"/>
            <a:ext cx="1587148" cy="6867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609585" hangingPunct="1"/>
            <a:r>
              <a:rPr lang="en-US" sz="1867" kern="1200" dirty="0">
                <a:solidFill>
                  <a:prstClr val="black"/>
                </a:solidFill>
                <a:latin typeface="Arial"/>
              </a:rPr>
              <a:t>Binary Translator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8A8892F-3BFD-C843-B55C-1EEE19C93A93}"/>
              </a:ext>
            </a:extLst>
          </p:cNvPr>
          <p:cNvSpPr txBox="1"/>
          <p:nvPr/>
        </p:nvSpPr>
        <p:spPr>
          <a:xfrm>
            <a:off x="5504980" y="4075895"/>
            <a:ext cx="1572907" cy="6867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609585" hangingPunct="1"/>
            <a:r>
              <a:rPr lang="en-US" sz="1867" kern="1200" dirty="0">
                <a:solidFill>
                  <a:prstClr val="black"/>
                </a:solidFill>
                <a:latin typeface="Arial"/>
              </a:rPr>
              <a:t>CSV </a:t>
            </a:r>
          </a:p>
          <a:p>
            <a:pPr defTabSz="609585" hangingPunct="1"/>
            <a:r>
              <a:rPr lang="en-US" sz="1867" kern="1200" dirty="0">
                <a:solidFill>
                  <a:prstClr val="black"/>
                </a:solidFill>
                <a:latin typeface="Arial"/>
              </a:rPr>
              <a:t>Translator</a:t>
            </a:r>
          </a:p>
        </p:txBody>
      </p:sp>
      <p:cxnSp>
        <p:nvCxnSpPr>
          <p:cNvPr id="22" name="Elbow Connector 21">
            <a:extLst>
              <a:ext uri="{FF2B5EF4-FFF2-40B4-BE49-F238E27FC236}">
                <a16:creationId xmlns:a16="http://schemas.microsoft.com/office/drawing/2014/main" id="{02C2CE19-EEEF-CB48-9E34-73F26582ECF0}"/>
              </a:ext>
            </a:extLst>
          </p:cNvPr>
          <p:cNvCxnSpPr>
            <a:cxnSpLocks/>
            <a:stCxn id="203" idx="4"/>
            <a:endCxn id="24" idx="1"/>
          </p:cNvCxnSpPr>
          <p:nvPr/>
        </p:nvCxnSpPr>
        <p:spPr>
          <a:xfrm rot="16200000" flipH="1">
            <a:off x="4271095" y="3185382"/>
            <a:ext cx="1963171" cy="504599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5438EAC-BC2F-484F-A77C-AAF49ED50265}"/>
              </a:ext>
            </a:extLst>
          </p:cNvPr>
          <p:cNvCxnSpPr>
            <a:cxnSpLocks/>
            <a:stCxn id="24" idx="3"/>
            <a:endCxn id="54" idx="1"/>
          </p:cNvCxnSpPr>
          <p:nvPr/>
        </p:nvCxnSpPr>
        <p:spPr>
          <a:xfrm>
            <a:off x="7077888" y="4419267"/>
            <a:ext cx="1706449" cy="212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Cube 49">
            <a:extLst>
              <a:ext uri="{FF2B5EF4-FFF2-40B4-BE49-F238E27FC236}">
                <a16:creationId xmlns:a16="http://schemas.microsoft.com/office/drawing/2014/main" id="{FD1DB07A-BE21-DD40-9351-FB3368BD0089}"/>
              </a:ext>
            </a:extLst>
          </p:cNvPr>
          <p:cNvSpPr/>
          <p:nvPr/>
        </p:nvSpPr>
        <p:spPr>
          <a:xfrm>
            <a:off x="11633298" y="5566291"/>
            <a:ext cx="1497468" cy="556720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 hangingPunct="1"/>
            <a:r>
              <a:rPr lang="en-US" sz="2133" kern="1200" dirty="0" err="1">
                <a:solidFill>
                  <a:sysClr val="windowText" lastClr="000000"/>
                </a:solidFill>
                <a:latin typeface="Arial"/>
              </a:rPr>
              <a:t>FlatSat</a:t>
            </a:r>
            <a:endParaRPr lang="en-US" sz="2133" kern="1200" dirty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id="{46577F77-849C-F442-86AF-0CBA6A31A4F3}"/>
              </a:ext>
            </a:extLst>
          </p:cNvPr>
          <p:cNvSpPr/>
          <p:nvPr/>
        </p:nvSpPr>
        <p:spPr>
          <a:xfrm>
            <a:off x="11633298" y="6268392"/>
            <a:ext cx="1497468" cy="556720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 hangingPunct="1"/>
            <a:r>
              <a:rPr lang="en-US" sz="2133" kern="1200" dirty="0">
                <a:solidFill>
                  <a:sysClr val="windowText" lastClr="000000"/>
                </a:solidFill>
                <a:latin typeface="Arial"/>
              </a:rPr>
              <a:t>EM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4A51E3C-E111-D445-AFD3-E4D7D92169D5}"/>
              </a:ext>
            </a:extLst>
          </p:cNvPr>
          <p:cNvSpPr txBox="1"/>
          <p:nvPr/>
        </p:nvSpPr>
        <p:spPr>
          <a:xfrm>
            <a:off x="8802514" y="6367363"/>
            <a:ext cx="2020701" cy="48649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609585" hangingPunct="1"/>
            <a:r>
              <a:rPr lang="en-US" sz="1867" kern="1200" dirty="0">
                <a:solidFill>
                  <a:prstClr val="black"/>
                </a:solidFill>
                <a:latin typeface="Arial"/>
              </a:rPr>
              <a:t>Flight s/w (8150)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4C8297C-EF51-3540-B395-8F55805390B5}"/>
              </a:ext>
            </a:extLst>
          </p:cNvPr>
          <p:cNvSpPr txBox="1"/>
          <p:nvPr/>
        </p:nvSpPr>
        <p:spPr>
          <a:xfrm>
            <a:off x="8789396" y="4927085"/>
            <a:ext cx="1883281" cy="61542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609585" hangingPunct="1"/>
            <a:r>
              <a:rPr lang="en-US" sz="1867" kern="1200" dirty="0">
                <a:solidFill>
                  <a:prstClr val="black"/>
                </a:solidFill>
                <a:latin typeface="Arial"/>
              </a:rPr>
              <a:t>FSW emulator</a:t>
            </a:r>
          </a:p>
          <a:p>
            <a:pPr defTabSz="609585" hangingPunct="1"/>
            <a:r>
              <a:rPr lang="en-US" sz="1867" kern="1200" dirty="0">
                <a:solidFill>
                  <a:prstClr val="black"/>
                </a:solidFill>
                <a:latin typeface="Arial"/>
              </a:rPr>
              <a:t>(</a:t>
            </a:r>
            <a:r>
              <a:rPr lang="en-US" sz="1867" kern="1200" dirty="0" err="1">
                <a:solidFill>
                  <a:prstClr val="black"/>
                </a:solidFill>
                <a:latin typeface="Arial"/>
              </a:rPr>
              <a:t>Labview</a:t>
            </a:r>
            <a:r>
              <a:rPr lang="en-US" sz="1867" kern="1200" dirty="0">
                <a:solidFill>
                  <a:prstClr val="black"/>
                </a:solidFill>
                <a:latin typeface="Arial"/>
              </a:rPr>
              <a:t>)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2D32713-B34A-3C42-8EDC-F8A2D905A8B4}"/>
              </a:ext>
            </a:extLst>
          </p:cNvPr>
          <p:cNvSpPr txBox="1"/>
          <p:nvPr/>
        </p:nvSpPr>
        <p:spPr>
          <a:xfrm>
            <a:off x="8784337" y="4132815"/>
            <a:ext cx="1888340" cy="61542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609585" hangingPunct="1"/>
            <a:r>
              <a:rPr lang="en-US" sz="1867" kern="1200" dirty="0">
                <a:solidFill>
                  <a:prstClr val="black"/>
                </a:solidFill>
                <a:latin typeface="Arial"/>
              </a:rPr>
              <a:t>Quick Viewer &amp; Editor (Excel)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1E9840E-0570-0D40-8A19-DA156C0C52F9}"/>
              </a:ext>
            </a:extLst>
          </p:cNvPr>
          <p:cNvSpPr txBox="1"/>
          <p:nvPr/>
        </p:nvSpPr>
        <p:spPr>
          <a:xfrm>
            <a:off x="11341341" y="4132814"/>
            <a:ext cx="1761825" cy="61542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609585" hangingPunct="1"/>
            <a:r>
              <a:rPr lang="en-US" sz="1867" kern="1200" dirty="0">
                <a:solidFill>
                  <a:prstClr val="black"/>
                </a:solidFill>
                <a:latin typeface="Arial"/>
              </a:rPr>
              <a:t>SS Model (Excel)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24F92147-2230-2B4E-A435-D06A376F65E8}"/>
              </a:ext>
            </a:extLst>
          </p:cNvPr>
          <p:cNvCxnSpPr>
            <a:cxnSpLocks/>
            <a:stCxn id="54" idx="3"/>
            <a:endCxn id="57" idx="1"/>
          </p:cNvCxnSpPr>
          <p:nvPr/>
        </p:nvCxnSpPr>
        <p:spPr>
          <a:xfrm flipV="1">
            <a:off x="10672676" y="4440526"/>
            <a:ext cx="668664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62">
            <a:extLst>
              <a:ext uri="{FF2B5EF4-FFF2-40B4-BE49-F238E27FC236}">
                <a16:creationId xmlns:a16="http://schemas.microsoft.com/office/drawing/2014/main" id="{77C07373-3D96-CD4D-B246-2CBE612B0839}"/>
              </a:ext>
            </a:extLst>
          </p:cNvPr>
          <p:cNvCxnSpPr>
            <a:cxnSpLocks/>
            <a:stCxn id="24" idx="3"/>
            <a:endCxn id="53" idx="1"/>
          </p:cNvCxnSpPr>
          <p:nvPr/>
        </p:nvCxnSpPr>
        <p:spPr>
          <a:xfrm>
            <a:off x="7077887" y="4419268"/>
            <a:ext cx="1711508" cy="815529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350BEB77-DB3A-D740-8B8D-30E303E7732D}"/>
              </a:ext>
            </a:extLst>
          </p:cNvPr>
          <p:cNvSpPr txBox="1"/>
          <p:nvPr/>
        </p:nvSpPr>
        <p:spPr>
          <a:xfrm>
            <a:off x="8803479" y="3126598"/>
            <a:ext cx="1895604" cy="41146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609585" hangingPunct="1"/>
            <a:r>
              <a:rPr lang="en-US" sz="1867" kern="1200" dirty="0">
                <a:solidFill>
                  <a:prstClr val="black"/>
                </a:solidFill>
                <a:latin typeface="Arial"/>
              </a:rPr>
              <a:t>Error analyzer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75D61A5-08A1-0348-A164-34B0B5C24329}"/>
              </a:ext>
            </a:extLst>
          </p:cNvPr>
          <p:cNvSpPr txBox="1"/>
          <p:nvPr/>
        </p:nvSpPr>
        <p:spPr>
          <a:xfrm>
            <a:off x="8803054" y="2170425"/>
            <a:ext cx="1895604" cy="41146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609585" hangingPunct="1"/>
            <a:r>
              <a:rPr lang="en-US" sz="1867" kern="1200" dirty="0">
                <a:solidFill>
                  <a:prstClr val="black"/>
                </a:solidFill>
                <a:latin typeface="Arial"/>
              </a:rPr>
              <a:t>Dynamic Model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64EF067-A2F8-8C49-89A5-67746BFD6254}"/>
              </a:ext>
            </a:extLst>
          </p:cNvPr>
          <p:cNvSpPr txBox="1"/>
          <p:nvPr/>
        </p:nvSpPr>
        <p:spPr>
          <a:xfrm>
            <a:off x="8803054" y="2655042"/>
            <a:ext cx="1895604" cy="41146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609585" hangingPunct="1"/>
            <a:r>
              <a:rPr lang="en-US" sz="1867" kern="1200" dirty="0">
                <a:solidFill>
                  <a:prstClr val="black"/>
                </a:solidFill>
                <a:latin typeface="Arial"/>
              </a:rPr>
              <a:t>SS Model</a:t>
            </a: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93E96EB5-ED5E-EA46-84E1-6F3F7D217FF9}"/>
              </a:ext>
            </a:extLst>
          </p:cNvPr>
          <p:cNvGrpSpPr/>
          <p:nvPr/>
        </p:nvGrpSpPr>
        <p:grpSpPr>
          <a:xfrm>
            <a:off x="14345224" y="2017663"/>
            <a:ext cx="1567611" cy="1904680"/>
            <a:chOff x="7667210" y="1168085"/>
            <a:chExt cx="1175708" cy="1428510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4BE957A0-D675-F14D-AAFA-B39A955D6A25}"/>
                </a:ext>
              </a:extLst>
            </p:cNvPr>
            <p:cNvSpPr txBox="1"/>
            <p:nvPr/>
          </p:nvSpPr>
          <p:spPr>
            <a:xfrm>
              <a:off x="7760627" y="1466236"/>
              <a:ext cx="1004551" cy="29501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1800">
                  <a:solidFill>
                    <a:schemeClr val="tx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defTabSz="609585" hangingPunct="1"/>
              <a:r>
                <a:rPr lang="en-US" sz="1467" kern="1200" dirty="0" err="1">
                  <a:solidFill>
                    <a:prstClr val="black"/>
                  </a:solidFill>
                  <a:latin typeface="Arial"/>
                </a:rPr>
                <a:t>Matlab</a:t>
              </a:r>
              <a:r>
                <a:rPr lang="en-US" sz="1467" kern="1200" dirty="0">
                  <a:solidFill>
                    <a:prstClr val="black"/>
                  </a:solidFill>
                  <a:latin typeface="Arial"/>
                </a:rPr>
                <a:t> code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1D31DB2-1E80-234E-A8D0-FD947C51BEF4}"/>
                </a:ext>
              </a:extLst>
            </p:cNvPr>
            <p:cNvSpPr txBox="1"/>
            <p:nvPr/>
          </p:nvSpPr>
          <p:spPr>
            <a:xfrm>
              <a:off x="7760627" y="1812744"/>
              <a:ext cx="1004551" cy="29501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1800">
                  <a:solidFill>
                    <a:schemeClr val="tx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defTabSz="609585" hangingPunct="1"/>
              <a:r>
                <a:rPr lang="en-US" sz="1467" kern="1200" dirty="0">
                  <a:solidFill>
                    <a:prstClr val="black"/>
                  </a:solidFill>
                  <a:latin typeface="Arial"/>
                </a:rPr>
                <a:t>Other code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BD9C3DF2-9622-A84C-9AB4-3E89DBFFC84C}"/>
                </a:ext>
              </a:extLst>
            </p:cNvPr>
            <p:cNvSpPr txBox="1"/>
            <p:nvPr/>
          </p:nvSpPr>
          <p:spPr>
            <a:xfrm>
              <a:off x="7760843" y="2160971"/>
              <a:ext cx="1004551" cy="29501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1800">
                  <a:solidFill>
                    <a:schemeClr val="tx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defTabSz="609585" hangingPunct="1"/>
              <a:r>
                <a:rPr lang="en-US" sz="1467" kern="1200" dirty="0">
                  <a:solidFill>
                    <a:prstClr val="black"/>
                  </a:solidFill>
                  <a:latin typeface="Arial"/>
                </a:rPr>
                <a:t>Hardware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42198B80-C232-554E-BDE5-95C3FCC0B0FD}"/>
                </a:ext>
              </a:extLst>
            </p:cNvPr>
            <p:cNvSpPr txBox="1"/>
            <p:nvPr/>
          </p:nvSpPr>
          <p:spPr>
            <a:xfrm>
              <a:off x="7667210" y="1168085"/>
              <a:ext cx="1175708" cy="14285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 anchor="t" anchorCtr="1">
              <a:noAutofit/>
            </a:bodyPr>
            <a:lstStyle/>
            <a:p>
              <a:pPr algn="ctr" defTabSz="609585" hangingPunct="1"/>
              <a:r>
                <a:rPr lang="en-US" sz="1867" kern="1200" dirty="0">
                  <a:solidFill>
                    <a:prstClr val="black"/>
                  </a:solidFill>
                  <a:latin typeface="Arial"/>
                  <a:ea typeface="+mn-ea"/>
                  <a:cs typeface="+mn-cs"/>
                </a:rPr>
                <a:t>Legend</a:t>
              </a:r>
            </a:p>
          </p:txBody>
        </p:sp>
      </p:grpSp>
      <p:cxnSp>
        <p:nvCxnSpPr>
          <p:cNvPr id="88" name="Elbow Connector 87">
            <a:extLst>
              <a:ext uri="{FF2B5EF4-FFF2-40B4-BE49-F238E27FC236}">
                <a16:creationId xmlns:a16="http://schemas.microsoft.com/office/drawing/2014/main" id="{516C8907-C851-4E40-B855-2427C5A1906A}"/>
              </a:ext>
            </a:extLst>
          </p:cNvPr>
          <p:cNvCxnSpPr>
            <a:cxnSpLocks/>
            <a:stCxn id="47" idx="3"/>
            <a:endCxn id="76" idx="1"/>
          </p:cNvCxnSpPr>
          <p:nvPr/>
        </p:nvCxnSpPr>
        <p:spPr>
          <a:xfrm>
            <a:off x="7077888" y="2376008"/>
            <a:ext cx="1725165" cy="484769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3" name="TextBox 132">
            <a:extLst>
              <a:ext uri="{FF2B5EF4-FFF2-40B4-BE49-F238E27FC236}">
                <a16:creationId xmlns:a16="http://schemas.microsoft.com/office/drawing/2014/main" id="{F52A3956-7B99-D948-B98F-50BE91B471D1}"/>
              </a:ext>
            </a:extLst>
          </p:cNvPr>
          <p:cNvSpPr txBox="1"/>
          <p:nvPr/>
        </p:nvSpPr>
        <p:spPr>
          <a:xfrm>
            <a:off x="2052397" y="4048135"/>
            <a:ext cx="2902479" cy="1364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hangingPunct="1"/>
            <a:r>
              <a:rPr lang="en-US" sz="1867" u="sng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STRUCTs (MAT Files)</a:t>
            </a:r>
            <a:r>
              <a:rPr lang="en-US" sz="1867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:</a:t>
            </a:r>
          </a:p>
          <a:p>
            <a:pPr marL="162980" indent="-162980" defTabSz="609585" hangingPunct="1"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RCTs &amp; Parameter Tables </a:t>
            </a:r>
          </a:p>
          <a:p>
            <a:pPr marL="162980" indent="-162980" defTabSz="609585" hangingPunct="1"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Metadata</a:t>
            </a:r>
          </a:p>
          <a:p>
            <a:pPr marL="162980" indent="-162980" defTabSz="609585" hangingPunct="1"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Telemetry</a:t>
            </a:r>
          </a:p>
          <a:p>
            <a:pPr marL="162980" indent="-162980" defTabSz="609585" hangingPunct="1"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Reduced data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698011FB-DC5D-CB47-81E5-AF6E9A498C8E}"/>
              </a:ext>
            </a:extLst>
          </p:cNvPr>
          <p:cNvSpPr txBox="1"/>
          <p:nvPr/>
        </p:nvSpPr>
        <p:spPr>
          <a:xfrm>
            <a:off x="7334095" y="4091375"/>
            <a:ext cx="10262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 hangingPunct="1"/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CSV files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479FFB42-B1FF-3B46-A135-02B84ACE6368}"/>
              </a:ext>
            </a:extLst>
          </p:cNvPr>
          <p:cNvSpPr txBox="1"/>
          <p:nvPr/>
        </p:nvSpPr>
        <p:spPr>
          <a:xfrm>
            <a:off x="7210828" y="6216770"/>
            <a:ext cx="1186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 hangingPunct="1"/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Binary files</a:t>
            </a:r>
          </a:p>
        </p:txBody>
      </p:sp>
      <p:cxnSp>
        <p:nvCxnSpPr>
          <p:cNvPr id="174" name="Elbow Connector 173">
            <a:extLst>
              <a:ext uri="{FF2B5EF4-FFF2-40B4-BE49-F238E27FC236}">
                <a16:creationId xmlns:a16="http://schemas.microsoft.com/office/drawing/2014/main" id="{09A2B6E3-1D2C-384F-B649-6D0BDE5D84F0}"/>
              </a:ext>
            </a:extLst>
          </p:cNvPr>
          <p:cNvCxnSpPr>
            <a:cxnSpLocks/>
            <a:stCxn id="74" idx="1"/>
            <a:endCxn id="47" idx="3"/>
          </p:cNvCxnSpPr>
          <p:nvPr/>
        </p:nvCxnSpPr>
        <p:spPr>
          <a:xfrm rot="10800000">
            <a:off x="7077890" y="2376007"/>
            <a:ext cx="1725591" cy="956325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id="{62609CC7-9B8B-B64E-B5AF-8471B2AAEF25}"/>
              </a:ext>
            </a:extLst>
          </p:cNvPr>
          <p:cNvSpPr txBox="1"/>
          <p:nvPr/>
        </p:nvSpPr>
        <p:spPr>
          <a:xfrm>
            <a:off x="7426237" y="8226363"/>
            <a:ext cx="1856534" cy="1364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 hangingPunct="1"/>
            <a:r>
              <a:rPr lang="en-US" sz="1867" u="sng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Results</a:t>
            </a:r>
            <a:r>
              <a:rPr lang="en-US" sz="1867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:</a:t>
            </a:r>
          </a:p>
          <a:p>
            <a:pPr marL="162980" indent="-162980" defTabSz="609585" hangingPunct="1"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STRUCT fields</a:t>
            </a:r>
          </a:p>
          <a:p>
            <a:pPr marL="162980" indent="-162980" defTabSz="609585" hangingPunct="1"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CSV &amp; MAT files</a:t>
            </a:r>
          </a:p>
          <a:p>
            <a:pPr marL="162980" indent="-162980" defTabSz="609585" hangingPunct="1"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Plots</a:t>
            </a:r>
          </a:p>
          <a:p>
            <a:pPr marL="162980" indent="-162980" defTabSz="609585" hangingPunct="1"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PDFs</a:t>
            </a:r>
          </a:p>
        </p:txBody>
      </p:sp>
      <p:sp>
        <p:nvSpPr>
          <p:cNvPr id="187" name="Cube 186">
            <a:extLst>
              <a:ext uri="{FF2B5EF4-FFF2-40B4-BE49-F238E27FC236}">
                <a16:creationId xmlns:a16="http://schemas.microsoft.com/office/drawing/2014/main" id="{CD8C099B-2A1B-574A-9354-94E7787B1EAF}"/>
              </a:ext>
            </a:extLst>
          </p:cNvPr>
          <p:cNvSpPr/>
          <p:nvPr/>
        </p:nvSpPr>
        <p:spPr>
          <a:xfrm>
            <a:off x="11616410" y="6987665"/>
            <a:ext cx="1497468" cy="556720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 hangingPunct="1"/>
            <a:r>
              <a:rPr lang="en-US" sz="2133" kern="1200" dirty="0">
                <a:solidFill>
                  <a:sysClr val="windowText" lastClr="000000"/>
                </a:solidFill>
                <a:latin typeface="Arial"/>
              </a:rPr>
              <a:t>FM</a:t>
            </a:r>
          </a:p>
        </p:txBody>
      </p:sp>
      <p:cxnSp>
        <p:nvCxnSpPr>
          <p:cNvPr id="192" name="Elbow Connector 191">
            <a:extLst>
              <a:ext uri="{FF2B5EF4-FFF2-40B4-BE49-F238E27FC236}">
                <a16:creationId xmlns:a16="http://schemas.microsoft.com/office/drawing/2014/main" id="{2473B456-8A73-0148-82CA-6B8C00D1F1B5}"/>
              </a:ext>
            </a:extLst>
          </p:cNvPr>
          <p:cNvCxnSpPr>
            <a:cxnSpLocks/>
            <a:stCxn id="52" idx="3"/>
            <a:endCxn id="51" idx="2"/>
          </p:cNvCxnSpPr>
          <p:nvPr/>
        </p:nvCxnSpPr>
        <p:spPr>
          <a:xfrm>
            <a:off x="10823215" y="6610610"/>
            <a:ext cx="810083" cy="5733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>
            <a:extLst>
              <a:ext uri="{FF2B5EF4-FFF2-40B4-BE49-F238E27FC236}">
                <a16:creationId xmlns:a16="http://schemas.microsoft.com/office/drawing/2014/main" id="{0A77107B-8227-4F4C-966B-F5B08484BA1D}"/>
              </a:ext>
            </a:extLst>
          </p:cNvPr>
          <p:cNvCxnSpPr>
            <a:cxnSpLocks/>
            <a:stCxn id="75" idx="1"/>
            <a:endCxn id="47" idx="3"/>
          </p:cNvCxnSpPr>
          <p:nvPr/>
        </p:nvCxnSpPr>
        <p:spPr>
          <a:xfrm rot="10800000">
            <a:off x="7077888" y="2376007"/>
            <a:ext cx="1725165" cy="152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>
            <a:extLst>
              <a:ext uri="{FF2B5EF4-FFF2-40B4-BE49-F238E27FC236}">
                <a16:creationId xmlns:a16="http://schemas.microsoft.com/office/drawing/2014/main" id="{F7819B80-83A6-2941-8795-32BCF8BD7FB1}"/>
              </a:ext>
            </a:extLst>
          </p:cNvPr>
          <p:cNvCxnSpPr>
            <a:cxnSpLocks/>
            <a:stCxn id="203" idx="4"/>
            <a:endCxn id="3" idx="3"/>
          </p:cNvCxnSpPr>
          <p:nvPr/>
        </p:nvCxnSpPr>
        <p:spPr>
          <a:xfrm rot="5400000">
            <a:off x="4079729" y="2852299"/>
            <a:ext cx="1316857" cy="524451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D1584939-FA61-A14F-A395-EFFE4754A6A1}"/>
              </a:ext>
            </a:extLst>
          </p:cNvPr>
          <p:cNvSpPr txBox="1"/>
          <p:nvPr/>
        </p:nvSpPr>
        <p:spPr>
          <a:xfrm>
            <a:off x="5455277" y="2028875"/>
            <a:ext cx="1622611" cy="6942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609585" hangingPunct="1"/>
            <a:r>
              <a:rPr lang="en-US" sz="1867" kern="1200" dirty="0">
                <a:solidFill>
                  <a:prstClr val="black"/>
                </a:solidFill>
                <a:latin typeface="Arial"/>
              </a:rPr>
              <a:t>Command Builder</a:t>
            </a:r>
          </a:p>
        </p:txBody>
      </p:sp>
      <p:cxnSp>
        <p:nvCxnSpPr>
          <p:cNvPr id="64" name="Elbow Connector 63">
            <a:extLst>
              <a:ext uri="{FF2B5EF4-FFF2-40B4-BE49-F238E27FC236}">
                <a16:creationId xmlns:a16="http://schemas.microsoft.com/office/drawing/2014/main" id="{DF4CFAF8-30F0-D444-BC17-A6BDECFC3CA5}"/>
              </a:ext>
            </a:extLst>
          </p:cNvPr>
          <p:cNvCxnSpPr>
            <a:cxnSpLocks/>
            <a:stCxn id="203" idx="4"/>
            <a:endCxn id="18" idx="1"/>
          </p:cNvCxnSpPr>
          <p:nvPr/>
        </p:nvCxnSpPr>
        <p:spPr>
          <a:xfrm rot="16200000" flipH="1">
            <a:off x="3162101" y="4294377"/>
            <a:ext cx="4131457" cy="454895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5" name="Rounded Rectangle 124">
            <a:extLst>
              <a:ext uri="{FF2B5EF4-FFF2-40B4-BE49-F238E27FC236}">
                <a16:creationId xmlns:a16="http://schemas.microsoft.com/office/drawing/2014/main" id="{C4CB0744-F93A-3F49-8207-5168968CC44E}"/>
              </a:ext>
            </a:extLst>
          </p:cNvPr>
          <p:cNvSpPr/>
          <p:nvPr/>
        </p:nvSpPr>
        <p:spPr>
          <a:xfrm>
            <a:off x="2145999" y="6691653"/>
            <a:ext cx="2325192" cy="5920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 hangingPunct="1"/>
            <a:r>
              <a:rPr lang="en-US" sz="2133" kern="1200" dirty="0">
                <a:solidFill>
                  <a:prstClr val="black"/>
                </a:solidFill>
                <a:latin typeface="Arial"/>
              </a:rPr>
              <a:t>PDS Archive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226CDD33-8D02-1744-B623-A1B7045A91A4}"/>
              </a:ext>
            </a:extLst>
          </p:cNvPr>
          <p:cNvSpPr txBox="1"/>
          <p:nvPr/>
        </p:nvSpPr>
        <p:spPr>
          <a:xfrm>
            <a:off x="2133105" y="7344174"/>
            <a:ext cx="2902479" cy="872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hangingPunct="1"/>
            <a:r>
              <a:rPr lang="en-US" sz="1867" u="sng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XML</a:t>
            </a:r>
            <a:endParaRPr lang="en-US" sz="1867" kern="1200" dirty="0">
              <a:solidFill>
                <a:prstClr val="black"/>
              </a:solidFill>
              <a:latin typeface="Arial"/>
              <a:ea typeface="+mn-ea"/>
              <a:cs typeface="+mn-cs"/>
            </a:endParaRPr>
          </a:p>
          <a:p>
            <a:pPr marL="162980" indent="-162980" defTabSz="609585" hangingPunct="1"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EDRs</a:t>
            </a:r>
          </a:p>
          <a:p>
            <a:pPr marL="162980" indent="-162980" defTabSz="609585" hangingPunct="1"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RDRs</a:t>
            </a:r>
          </a:p>
        </p:txBody>
      </p:sp>
      <p:cxnSp>
        <p:nvCxnSpPr>
          <p:cNvPr id="129" name="Elbow Connector 128">
            <a:extLst>
              <a:ext uri="{FF2B5EF4-FFF2-40B4-BE49-F238E27FC236}">
                <a16:creationId xmlns:a16="http://schemas.microsoft.com/office/drawing/2014/main" id="{EF1DAB5A-40CC-F146-A123-0A96FA6EC6E0}"/>
              </a:ext>
            </a:extLst>
          </p:cNvPr>
          <p:cNvCxnSpPr>
            <a:cxnSpLocks/>
            <a:stCxn id="203" idx="4"/>
            <a:endCxn id="125" idx="3"/>
          </p:cNvCxnSpPr>
          <p:nvPr/>
        </p:nvCxnSpPr>
        <p:spPr>
          <a:xfrm rot="5400000">
            <a:off x="2470001" y="4457287"/>
            <a:ext cx="4531571" cy="529191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3" name="TextBox 172">
            <a:extLst>
              <a:ext uri="{FF2B5EF4-FFF2-40B4-BE49-F238E27FC236}">
                <a16:creationId xmlns:a16="http://schemas.microsoft.com/office/drawing/2014/main" id="{5841002B-F6E2-3843-A4AC-F82A56C4D0B1}"/>
              </a:ext>
            </a:extLst>
          </p:cNvPr>
          <p:cNvSpPr txBox="1"/>
          <p:nvPr/>
        </p:nvSpPr>
        <p:spPr>
          <a:xfrm>
            <a:off x="835379" y="2087013"/>
            <a:ext cx="2865861" cy="59529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609585" hangingPunct="1"/>
            <a:r>
              <a:rPr lang="en-US" sz="2400" kern="1200" dirty="0">
                <a:solidFill>
                  <a:prstClr val="white"/>
                </a:solidFill>
                <a:latin typeface="Arial"/>
              </a:rPr>
              <a:t>Dashboard</a:t>
            </a:r>
          </a:p>
        </p:txBody>
      </p:sp>
      <p:cxnSp>
        <p:nvCxnSpPr>
          <p:cNvPr id="184" name="Straight Connector 183">
            <a:extLst>
              <a:ext uri="{FF2B5EF4-FFF2-40B4-BE49-F238E27FC236}">
                <a16:creationId xmlns:a16="http://schemas.microsoft.com/office/drawing/2014/main" id="{0BA560FC-8FA3-E345-BECF-24331F198477}"/>
              </a:ext>
            </a:extLst>
          </p:cNvPr>
          <p:cNvCxnSpPr>
            <a:cxnSpLocks/>
            <a:stCxn id="18" idx="3"/>
            <a:endCxn id="52" idx="1"/>
          </p:cNvCxnSpPr>
          <p:nvPr/>
        </p:nvCxnSpPr>
        <p:spPr>
          <a:xfrm>
            <a:off x="7042425" y="6587553"/>
            <a:ext cx="1760089" cy="2305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3" name="Oval 202">
            <a:extLst>
              <a:ext uri="{FF2B5EF4-FFF2-40B4-BE49-F238E27FC236}">
                <a16:creationId xmlns:a16="http://schemas.microsoft.com/office/drawing/2014/main" id="{D781A689-64B5-2840-97F7-95A5ED62D90A}"/>
              </a:ext>
            </a:extLst>
          </p:cNvPr>
          <p:cNvSpPr/>
          <p:nvPr/>
        </p:nvSpPr>
        <p:spPr>
          <a:xfrm>
            <a:off x="4918339" y="2292013"/>
            <a:ext cx="164084" cy="16408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 hangingPunct="1"/>
            <a:endParaRPr lang="en-US" sz="2400" kern="1200">
              <a:solidFill>
                <a:prstClr val="white"/>
              </a:solidFill>
              <a:latin typeface="Arial"/>
            </a:endParaRPr>
          </a:p>
        </p:txBody>
      </p:sp>
      <p:cxnSp>
        <p:nvCxnSpPr>
          <p:cNvPr id="210" name="Straight Connector 209">
            <a:extLst>
              <a:ext uri="{FF2B5EF4-FFF2-40B4-BE49-F238E27FC236}">
                <a16:creationId xmlns:a16="http://schemas.microsoft.com/office/drawing/2014/main" id="{B49D56A0-EC34-6841-8750-07355016E32F}"/>
              </a:ext>
            </a:extLst>
          </p:cNvPr>
          <p:cNvCxnSpPr>
            <a:cxnSpLocks/>
            <a:stCxn id="173" idx="3"/>
            <a:endCxn id="203" idx="2"/>
          </p:cNvCxnSpPr>
          <p:nvPr/>
        </p:nvCxnSpPr>
        <p:spPr>
          <a:xfrm flipV="1">
            <a:off x="3701240" y="2374055"/>
            <a:ext cx="1217099" cy="106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9" name="Straight Connector 218">
            <a:extLst>
              <a:ext uri="{FF2B5EF4-FFF2-40B4-BE49-F238E27FC236}">
                <a16:creationId xmlns:a16="http://schemas.microsoft.com/office/drawing/2014/main" id="{A4D5ED82-74BF-FA42-9427-E4C05B3B61FB}"/>
              </a:ext>
            </a:extLst>
          </p:cNvPr>
          <p:cNvCxnSpPr>
            <a:cxnSpLocks/>
            <a:stCxn id="203" idx="6"/>
            <a:endCxn id="47" idx="1"/>
          </p:cNvCxnSpPr>
          <p:nvPr/>
        </p:nvCxnSpPr>
        <p:spPr>
          <a:xfrm>
            <a:off x="5082423" y="2374055"/>
            <a:ext cx="372855" cy="195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4" name="TextBox 223">
            <a:extLst>
              <a:ext uri="{FF2B5EF4-FFF2-40B4-BE49-F238E27FC236}">
                <a16:creationId xmlns:a16="http://schemas.microsoft.com/office/drawing/2014/main" id="{98F1DB9F-A0E7-804F-B4B6-BE88988C9467}"/>
              </a:ext>
            </a:extLst>
          </p:cNvPr>
          <p:cNvSpPr txBox="1"/>
          <p:nvPr/>
        </p:nvSpPr>
        <p:spPr>
          <a:xfrm>
            <a:off x="5504981" y="8469387"/>
            <a:ext cx="1572907" cy="615423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50000"/>
                  <a:satMod val="300000"/>
                </a:schemeClr>
              </a:gs>
              <a:gs pos="52000">
                <a:srgbClr val="DFC5BD"/>
              </a:gs>
              <a:gs pos="50000">
                <a:schemeClr val="accent1">
                  <a:tint val="37000"/>
                  <a:satMod val="30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27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609585" hangingPunct="1"/>
            <a:r>
              <a:rPr lang="en-US" sz="1867" kern="1200" dirty="0">
                <a:solidFill>
                  <a:prstClr val="black"/>
                </a:solidFill>
                <a:latin typeface="Arial"/>
              </a:rPr>
              <a:t>Data analysis</a:t>
            </a:r>
          </a:p>
        </p:txBody>
      </p:sp>
      <p:cxnSp>
        <p:nvCxnSpPr>
          <p:cNvPr id="226" name="Elbow Connector 225">
            <a:extLst>
              <a:ext uri="{FF2B5EF4-FFF2-40B4-BE49-F238E27FC236}">
                <a16:creationId xmlns:a16="http://schemas.microsoft.com/office/drawing/2014/main" id="{40BF4104-4B7F-B245-9F4D-F35F665E48E7}"/>
              </a:ext>
            </a:extLst>
          </p:cNvPr>
          <p:cNvCxnSpPr>
            <a:cxnSpLocks/>
            <a:stCxn id="203" idx="4"/>
            <a:endCxn id="224" idx="1"/>
          </p:cNvCxnSpPr>
          <p:nvPr/>
        </p:nvCxnSpPr>
        <p:spPr>
          <a:xfrm rot="16200000" flipH="1">
            <a:off x="2092180" y="5364297"/>
            <a:ext cx="6321003" cy="504600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8" name="TextBox 237">
            <a:extLst>
              <a:ext uri="{FF2B5EF4-FFF2-40B4-BE49-F238E27FC236}">
                <a16:creationId xmlns:a16="http://schemas.microsoft.com/office/drawing/2014/main" id="{B8136250-1328-3C43-AD7A-4FD55992487D}"/>
              </a:ext>
            </a:extLst>
          </p:cNvPr>
          <p:cNvSpPr txBox="1"/>
          <p:nvPr/>
        </p:nvSpPr>
        <p:spPr>
          <a:xfrm>
            <a:off x="10823213" y="2173671"/>
            <a:ext cx="2350452" cy="1364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 hangingPunct="1"/>
            <a:r>
              <a:rPr lang="en-US" sz="1867" u="sng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STRUCT fields for:</a:t>
            </a:r>
          </a:p>
          <a:p>
            <a:pPr marL="162980" indent="-162980" defTabSz="609585" hangingPunct="1"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RCTs &amp; Param Tables</a:t>
            </a:r>
          </a:p>
          <a:p>
            <a:pPr marL="162980" indent="-162980" defTabSz="609585" hangingPunct="1"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Metadata</a:t>
            </a:r>
          </a:p>
          <a:p>
            <a:pPr marL="162980" indent="-162980" defTabSz="609585" hangingPunct="1"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Commands </a:t>
            </a:r>
          </a:p>
          <a:p>
            <a:pPr marL="162980" indent="-162980" defTabSz="609585" hangingPunct="1"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Data</a:t>
            </a:r>
          </a:p>
        </p:txBody>
      </p:sp>
      <p:sp>
        <p:nvSpPr>
          <p:cNvPr id="241" name="TextBox 240">
            <a:extLst>
              <a:ext uri="{FF2B5EF4-FFF2-40B4-BE49-F238E27FC236}">
                <a16:creationId xmlns:a16="http://schemas.microsoft.com/office/drawing/2014/main" id="{592D4172-ADB6-9B43-ACB3-3FB6F3CC1912}"/>
              </a:ext>
            </a:extLst>
          </p:cNvPr>
          <p:cNvSpPr txBox="1"/>
          <p:nvPr/>
        </p:nvSpPr>
        <p:spPr>
          <a:xfrm>
            <a:off x="13585659" y="4204155"/>
            <a:ext cx="2417650" cy="1364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 hangingPunct="1"/>
            <a:r>
              <a:rPr lang="en-US" sz="1867" u="sng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Raw &amp; reduced data</a:t>
            </a:r>
            <a:r>
              <a:rPr lang="en-US" sz="1867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:</a:t>
            </a:r>
          </a:p>
          <a:p>
            <a:pPr marL="162980" indent="-162980" defTabSz="609585" hangingPunct="1"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STRUCT fields</a:t>
            </a:r>
          </a:p>
          <a:p>
            <a:pPr marL="162980" indent="-162980" defTabSz="609585" hangingPunct="1"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Plots</a:t>
            </a:r>
          </a:p>
          <a:p>
            <a:pPr marL="162980" indent="-162980" defTabSz="609585" hangingPunct="1"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PDFs</a:t>
            </a:r>
          </a:p>
          <a:p>
            <a:pPr marL="162980" indent="-162980" defTabSz="609585" hangingPunct="1"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CSV files</a:t>
            </a:r>
          </a:p>
        </p:txBody>
      </p:sp>
      <p:sp>
        <p:nvSpPr>
          <p:cNvPr id="242" name="TextBox 241">
            <a:extLst>
              <a:ext uri="{FF2B5EF4-FFF2-40B4-BE49-F238E27FC236}">
                <a16:creationId xmlns:a16="http://schemas.microsoft.com/office/drawing/2014/main" id="{155138C0-341C-884D-BE08-5DE2A70DC65D}"/>
              </a:ext>
            </a:extLst>
          </p:cNvPr>
          <p:cNvSpPr txBox="1"/>
          <p:nvPr/>
        </p:nvSpPr>
        <p:spPr>
          <a:xfrm>
            <a:off x="13516121" y="6163034"/>
            <a:ext cx="1709892" cy="8720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 hangingPunct="1"/>
            <a:r>
              <a:rPr lang="en-US" sz="1867" u="sng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Raw data</a:t>
            </a:r>
            <a:r>
              <a:rPr lang="en-US" sz="1867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:</a:t>
            </a:r>
          </a:p>
          <a:p>
            <a:pPr marL="162980" indent="-162980" defTabSz="609585" hangingPunct="1"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Binary files</a:t>
            </a:r>
          </a:p>
          <a:p>
            <a:pPr marL="162980" indent="-162980" defTabSz="609585" hangingPunct="1"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STRUCT fields</a:t>
            </a:r>
          </a:p>
        </p:txBody>
      </p:sp>
      <p:sp>
        <p:nvSpPr>
          <p:cNvPr id="263" name="TextBox 262">
            <a:extLst>
              <a:ext uri="{FF2B5EF4-FFF2-40B4-BE49-F238E27FC236}">
                <a16:creationId xmlns:a16="http://schemas.microsoft.com/office/drawing/2014/main" id="{1D9E269F-085C-9A4A-8553-A423E74DC8BB}"/>
              </a:ext>
            </a:extLst>
          </p:cNvPr>
          <p:cNvSpPr txBox="1"/>
          <p:nvPr/>
        </p:nvSpPr>
        <p:spPr>
          <a:xfrm>
            <a:off x="7426238" y="2043212"/>
            <a:ext cx="10200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 hangingPunct="1"/>
            <a:r>
              <a:rPr lang="en-US" sz="1600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MAT files</a:t>
            </a:r>
          </a:p>
        </p:txBody>
      </p:sp>
      <p:sp>
        <p:nvSpPr>
          <p:cNvPr id="264" name="TextBox 263">
            <a:extLst>
              <a:ext uri="{FF2B5EF4-FFF2-40B4-BE49-F238E27FC236}">
                <a16:creationId xmlns:a16="http://schemas.microsoft.com/office/drawing/2014/main" id="{2187FE55-0433-3348-9F04-C0B0D17FD5A0}"/>
              </a:ext>
            </a:extLst>
          </p:cNvPr>
          <p:cNvSpPr txBox="1"/>
          <p:nvPr/>
        </p:nvSpPr>
        <p:spPr>
          <a:xfrm>
            <a:off x="5455277" y="7406200"/>
            <a:ext cx="1587148" cy="6867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609585" hangingPunct="1"/>
            <a:r>
              <a:rPr lang="en-US" sz="1867" kern="1200" dirty="0">
                <a:solidFill>
                  <a:prstClr val="black"/>
                </a:solidFill>
                <a:latin typeface="Arial"/>
              </a:rPr>
              <a:t>XML </a:t>
            </a:r>
          </a:p>
          <a:p>
            <a:pPr defTabSz="609585" hangingPunct="1"/>
            <a:r>
              <a:rPr lang="en-US" sz="1867" kern="1200" dirty="0">
                <a:solidFill>
                  <a:prstClr val="black"/>
                </a:solidFill>
                <a:latin typeface="Arial"/>
              </a:rPr>
              <a:t>Translator</a:t>
            </a:r>
          </a:p>
        </p:txBody>
      </p:sp>
      <p:cxnSp>
        <p:nvCxnSpPr>
          <p:cNvPr id="265" name="Elbow Connector 264">
            <a:extLst>
              <a:ext uri="{FF2B5EF4-FFF2-40B4-BE49-F238E27FC236}">
                <a16:creationId xmlns:a16="http://schemas.microsoft.com/office/drawing/2014/main" id="{2C9194A7-2FFF-E546-86CA-2437D4D0399E}"/>
              </a:ext>
            </a:extLst>
          </p:cNvPr>
          <p:cNvCxnSpPr>
            <a:cxnSpLocks/>
            <a:stCxn id="203" idx="4"/>
            <a:endCxn id="264" idx="1"/>
          </p:cNvCxnSpPr>
          <p:nvPr/>
        </p:nvCxnSpPr>
        <p:spPr>
          <a:xfrm rot="16200000" flipH="1">
            <a:off x="2581091" y="4875386"/>
            <a:ext cx="5293476" cy="454895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8" name="TextBox 267">
            <a:extLst>
              <a:ext uri="{FF2B5EF4-FFF2-40B4-BE49-F238E27FC236}">
                <a16:creationId xmlns:a16="http://schemas.microsoft.com/office/drawing/2014/main" id="{49D983CF-D07E-504B-9334-3E2389C9152E}"/>
              </a:ext>
            </a:extLst>
          </p:cNvPr>
          <p:cNvSpPr txBox="1"/>
          <p:nvPr/>
        </p:nvSpPr>
        <p:spPr>
          <a:xfrm>
            <a:off x="7016870" y="7772180"/>
            <a:ext cx="1662250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 hangingPunct="1"/>
            <a:r>
              <a:rPr lang="en-US" sz="1867" u="sng" kern="1200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PDS Volumes</a:t>
            </a:r>
            <a:endParaRPr lang="en-US" sz="1867" kern="1200" dirty="0">
              <a:solidFill>
                <a:prstClr val="black"/>
              </a:solidFill>
              <a:latin typeface="Arial"/>
              <a:ea typeface="+mn-ea"/>
              <a:cs typeface="+mn-cs"/>
            </a:endParaRPr>
          </a:p>
        </p:txBody>
      </p:sp>
      <p:cxnSp>
        <p:nvCxnSpPr>
          <p:cNvPr id="55" name="Elbow Connector 54">
            <a:extLst>
              <a:ext uri="{FF2B5EF4-FFF2-40B4-BE49-F238E27FC236}">
                <a16:creationId xmlns:a16="http://schemas.microsoft.com/office/drawing/2014/main" id="{1BE683C5-1890-F349-AFAC-6FA0F1192529}"/>
              </a:ext>
            </a:extLst>
          </p:cNvPr>
          <p:cNvCxnSpPr>
            <a:cxnSpLocks/>
            <a:stCxn id="52" idx="3"/>
            <a:endCxn id="50" idx="2"/>
          </p:cNvCxnSpPr>
          <p:nvPr/>
        </p:nvCxnSpPr>
        <p:spPr>
          <a:xfrm flipV="1">
            <a:off x="10823215" y="5914241"/>
            <a:ext cx="810083" cy="696368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Elbow Connector 60">
            <a:extLst>
              <a:ext uri="{FF2B5EF4-FFF2-40B4-BE49-F238E27FC236}">
                <a16:creationId xmlns:a16="http://schemas.microsoft.com/office/drawing/2014/main" id="{438722D3-FF0E-D940-8CD4-EEC1BC851B1C}"/>
              </a:ext>
            </a:extLst>
          </p:cNvPr>
          <p:cNvCxnSpPr>
            <a:cxnSpLocks/>
            <a:stCxn id="53" idx="3"/>
            <a:endCxn id="50" idx="0"/>
          </p:cNvCxnSpPr>
          <p:nvPr/>
        </p:nvCxnSpPr>
        <p:spPr>
          <a:xfrm>
            <a:off x="10672677" y="5234797"/>
            <a:ext cx="1778945" cy="331495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90921FE7-D0C9-6943-B3FE-395224916449}"/>
              </a:ext>
            </a:extLst>
          </p:cNvPr>
          <p:cNvSpPr txBox="1"/>
          <p:nvPr/>
        </p:nvSpPr>
        <p:spPr>
          <a:xfrm>
            <a:off x="8784336" y="7079104"/>
            <a:ext cx="2067581" cy="486493"/>
          </a:xfrm>
          <a:prstGeom prst="rect">
            <a:avLst/>
          </a:prstGeom>
          <a:solidFill>
            <a:srgbClr val="CCFF99"/>
          </a:solidFill>
          <a:ln w="31750" cmpd="thinThick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609585" hangingPunct="1"/>
            <a:r>
              <a:rPr lang="en-US" sz="1867" b="1" i="1" kern="1200" dirty="0">
                <a:solidFill>
                  <a:srgbClr val="13408B"/>
                </a:solidFill>
                <a:latin typeface="Arial"/>
              </a:rPr>
              <a:t>M2020 GDS</a:t>
            </a:r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0AC8FCD6-E128-0347-BEF8-A74B4DEB080C}"/>
              </a:ext>
            </a:extLst>
          </p:cNvPr>
          <p:cNvCxnSpPr>
            <a:cxnSpLocks/>
            <a:stCxn id="80" idx="3"/>
            <a:endCxn id="187" idx="2"/>
          </p:cNvCxnSpPr>
          <p:nvPr/>
        </p:nvCxnSpPr>
        <p:spPr>
          <a:xfrm>
            <a:off x="10851918" y="7322352"/>
            <a:ext cx="764492" cy="1326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Elbow Connector 96">
            <a:extLst>
              <a:ext uri="{FF2B5EF4-FFF2-40B4-BE49-F238E27FC236}">
                <a16:creationId xmlns:a16="http://schemas.microsoft.com/office/drawing/2014/main" id="{8E61673E-230C-9F44-8B87-1724D3AB30EA}"/>
              </a:ext>
            </a:extLst>
          </p:cNvPr>
          <p:cNvCxnSpPr>
            <a:cxnSpLocks/>
            <a:stCxn id="18" idx="3"/>
            <a:endCxn id="80" idx="1"/>
          </p:cNvCxnSpPr>
          <p:nvPr/>
        </p:nvCxnSpPr>
        <p:spPr>
          <a:xfrm>
            <a:off x="7042424" y="6587554"/>
            <a:ext cx="1741912" cy="734797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6" name="TextBox 165">
            <a:extLst>
              <a:ext uri="{FF2B5EF4-FFF2-40B4-BE49-F238E27FC236}">
                <a16:creationId xmlns:a16="http://schemas.microsoft.com/office/drawing/2014/main" id="{156239EB-EFFD-3241-A29F-06D3AECBB3C7}"/>
              </a:ext>
            </a:extLst>
          </p:cNvPr>
          <p:cNvSpPr txBox="1"/>
          <p:nvPr/>
        </p:nvSpPr>
        <p:spPr>
          <a:xfrm>
            <a:off x="5490739" y="2998139"/>
            <a:ext cx="1587148" cy="6867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609585" hangingPunct="1"/>
            <a:r>
              <a:rPr lang="en-US" sz="1867" kern="1200" dirty="0">
                <a:solidFill>
                  <a:prstClr val="black"/>
                </a:solidFill>
                <a:latin typeface="Arial"/>
              </a:rPr>
              <a:t>Pipeline Processor</a:t>
            </a:r>
          </a:p>
        </p:txBody>
      </p:sp>
      <p:cxnSp>
        <p:nvCxnSpPr>
          <p:cNvPr id="167" name="Elbow Connector 166">
            <a:extLst>
              <a:ext uri="{FF2B5EF4-FFF2-40B4-BE49-F238E27FC236}">
                <a16:creationId xmlns:a16="http://schemas.microsoft.com/office/drawing/2014/main" id="{3B74DBD8-906C-954B-AA8A-32DE0257D6E5}"/>
              </a:ext>
            </a:extLst>
          </p:cNvPr>
          <p:cNvCxnSpPr>
            <a:cxnSpLocks/>
            <a:stCxn id="203" idx="4"/>
            <a:endCxn id="166" idx="1"/>
          </p:cNvCxnSpPr>
          <p:nvPr/>
        </p:nvCxnSpPr>
        <p:spPr>
          <a:xfrm rot="16200000" flipH="1">
            <a:off x="4802854" y="2653624"/>
            <a:ext cx="885415" cy="490357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68523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B741D-FE83-F24D-BF24-8C28BE4EF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Testbed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C2349-FF16-BC4E-9397-B2C51BA782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6179" y="1845355"/>
            <a:ext cx="7935092" cy="7230443"/>
          </a:xfrm>
        </p:spPr>
        <p:txBody>
          <a:bodyPr/>
          <a:lstStyle/>
          <a:p>
            <a:r>
              <a:rPr lang="en-US" dirty="0"/>
              <a:t>JPL Testbeds are being decommissioned</a:t>
            </a:r>
          </a:p>
          <a:p>
            <a:r>
              <a:rPr lang="en-US" dirty="0"/>
              <a:t>MIT testbeds currently being outfitted</a:t>
            </a:r>
          </a:p>
          <a:p>
            <a:pPr lvl="1"/>
            <a:r>
              <a:rPr lang="en-US" dirty="0" err="1"/>
              <a:t>FlatSat</a:t>
            </a:r>
            <a:r>
              <a:rPr lang="en-US" dirty="0"/>
              <a:t> testbed at Haystack Observatory</a:t>
            </a:r>
          </a:p>
          <a:p>
            <a:pPr lvl="1"/>
            <a:r>
              <a:rPr lang="en-US" dirty="0"/>
              <a:t>Sensor testbed in </a:t>
            </a:r>
            <a:r>
              <a:rPr lang="en-US" dirty="0" err="1"/>
              <a:t>AeroAstro</a:t>
            </a:r>
            <a:r>
              <a:rPr lang="en-US" dirty="0"/>
              <a:t> department</a:t>
            </a:r>
          </a:p>
          <a:p>
            <a:pPr lvl="1"/>
            <a:r>
              <a:rPr lang="en-US" dirty="0"/>
              <a:t>Subsystem testbed TBD</a:t>
            </a:r>
          </a:p>
          <a:p>
            <a:pPr lvl="1"/>
            <a:r>
              <a:rPr lang="en-US" dirty="0"/>
              <a:t>EM testbed will eventually be set up in </a:t>
            </a:r>
            <a:r>
              <a:rPr lang="en-US" dirty="0" err="1"/>
              <a:t>AeroAstro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09C135-8014-F74D-9723-4A1F10021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17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7955D3-C940-1E47-A1FB-9CCA58490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4800" y="1984512"/>
            <a:ext cx="70612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1827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77053-78A4-7442-A2F7-A37F79E60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Priority characterization activities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E50C1-F7CC-164E-BAD1-7C57661F73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Acquire, organize, &amp; evaluate JPL data</a:t>
            </a:r>
          </a:p>
          <a:p>
            <a:r>
              <a:rPr lang="en-US" dirty="0"/>
              <a:t>Understand magnitude and nature of measurement uncertainties</a:t>
            </a:r>
          </a:p>
          <a:p>
            <a:r>
              <a:rPr lang="en-US" dirty="0"/>
              <a:t>Validate table generation software and processes</a:t>
            </a:r>
          </a:p>
          <a:p>
            <a:r>
              <a:rPr lang="en-US" dirty="0"/>
              <a:t>Understand cell temperature behavior</a:t>
            </a:r>
          </a:p>
          <a:p>
            <a:pPr lvl="1"/>
            <a:r>
              <a:rPr lang="en-US" dirty="0"/>
              <a:t>Steady state relationship of T(heater) and T(cells)</a:t>
            </a:r>
          </a:p>
          <a:p>
            <a:pPr lvl="1"/>
            <a:r>
              <a:rPr lang="en-US" dirty="0"/>
              <a:t>Gradients across cells and dependence on current</a:t>
            </a:r>
          </a:p>
          <a:p>
            <a:pPr lvl="1"/>
            <a:r>
              <a:rPr lang="en-US" dirty="0"/>
              <a:t>Time-dependent response to current step</a:t>
            </a:r>
          </a:p>
          <a:p>
            <a:r>
              <a:rPr lang="en-US" dirty="0"/>
              <a:t>Understand impact of "weakest cell" and implications for operation</a:t>
            </a:r>
          </a:p>
          <a:p>
            <a:r>
              <a:rPr lang="en-US" dirty="0"/>
              <a:t>Characterize compressor power profile</a:t>
            </a:r>
          </a:p>
          <a:p>
            <a:r>
              <a:rPr lang="en-US" dirty="0"/>
              <a:t>Extensibility studies (e.g. long-duration operation)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2E53F0-2EBE-5444-AE26-B6FCE34AB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18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242669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AC85F-6D60-A34D-9410-C71A805B4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generation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C1576-1251-6646-AB3E-7C58229DC2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err="1"/>
              <a:t>OxEon</a:t>
            </a:r>
            <a:r>
              <a:rPr lang="en-US" b="1" dirty="0"/>
              <a:t> Energy </a:t>
            </a:r>
            <a:r>
              <a:rPr lang="en-US" dirty="0"/>
              <a:t>is developing a scaled-up stack design with ~30x the capacity of a MOXIE stack. </a:t>
            </a:r>
          </a:p>
          <a:p>
            <a:pPr lvl="1"/>
            <a:r>
              <a:rPr lang="en-US" dirty="0"/>
              <a:t>An array of 5-10 such units would producing &gt;2 kg/hr O</a:t>
            </a:r>
            <a:r>
              <a:rPr lang="en-US" baseline="-25000" dirty="0"/>
              <a:t>2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Other improvements reduce the tendency to coke or oxidize. </a:t>
            </a:r>
          </a:p>
          <a:p>
            <a:pPr lvl="1"/>
            <a:r>
              <a:rPr lang="en-US" dirty="0"/>
              <a:t>New designs to reduce the need for compression would be advantageous.</a:t>
            </a:r>
          </a:p>
          <a:p>
            <a:r>
              <a:rPr lang="en-US" b="1" dirty="0"/>
              <a:t>Air Squared </a:t>
            </a:r>
            <a:r>
              <a:rPr lang="en-US" dirty="0"/>
              <a:t>is working on a scaled up version of a compressor</a:t>
            </a:r>
          </a:p>
          <a:p>
            <a:pPr lvl="1"/>
            <a:r>
              <a:rPr lang="en-US" dirty="0"/>
              <a:t>For MOXIE, the compressor is a large fraction of the mass and power budget</a:t>
            </a:r>
          </a:p>
          <a:p>
            <a:pPr lvl="1"/>
            <a:r>
              <a:rPr lang="en-US" dirty="0"/>
              <a:t>This could be reduced by operating at lower pressure, ~100 mbar.</a:t>
            </a:r>
          </a:p>
          <a:p>
            <a:r>
              <a:rPr lang="en-US" dirty="0"/>
              <a:t>Filters consume a disproportionate amount of mass and volume.</a:t>
            </a:r>
          </a:p>
          <a:p>
            <a:pPr lvl="1"/>
            <a:r>
              <a:rPr lang="en-US" dirty="0"/>
              <a:t>Identifying lower resistance material should be a high priority. </a:t>
            </a:r>
          </a:p>
          <a:p>
            <a:pPr lvl="1"/>
            <a:r>
              <a:rPr lang="en-US" dirty="0"/>
              <a:t>Additional research is needed on dust entrainment and capture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DD230B-4E54-6248-86E1-4F92FBE3A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19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pic>
        <p:nvPicPr>
          <p:cNvPr id="1026" name="Picture 2" descr="https://oxeonenergy.com/sites/default/files/OxEon-Stack.jpg">
            <a:extLst>
              <a:ext uri="{FF2B5EF4-FFF2-40B4-BE49-F238E27FC236}">
                <a16:creationId xmlns:a16="http://schemas.microsoft.com/office/drawing/2014/main" id="{A5AE6265-E09B-9348-8ABE-42881860DE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6852" y="6736169"/>
            <a:ext cx="2679148" cy="3423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894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500A3-E023-3D4A-8774-74D7BF4AB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MEL for Mars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0AA66E-8B71-BF49-A680-021DDF41F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219" y="1269848"/>
            <a:ext cx="13017185" cy="696900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0D330F5-357F-C94C-A404-5E5DD0E81849}"/>
              </a:ext>
            </a:extLst>
          </p:cNvPr>
          <p:cNvSpPr txBox="1"/>
          <p:nvPr/>
        </p:nvSpPr>
        <p:spPr>
          <a:xfrm>
            <a:off x="4307939" y="8381735"/>
            <a:ext cx="7593745" cy="1733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54684" eaLnBrk="0" fontAlgn="base">
              <a:spcBef>
                <a:spcPct val="0"/>
              </a:spcBef>
              <a:spcAft>
                <a:spcPct val="0"/>
              </a:spcAft>
            </a:pPr>
            <a:r>
              <a:rPr lang="en-US" sz="3556" b="1" i="1" kern="1200" dirty="0">
                <a:solidFill>
                  <a:srgbClr val="FF0000"/>
                </a:solidFill>
                <a:latin typeface="Times" charset="0"/>
                <a:ea typeface="ＭＳ Ｐゴシック" charset="-128"/>
                <a:cs typeface="+mn-cs"/>
              </a:rPr>
              <a:t>Plus: Propellant to leave Mars!</a:t>
            </a:r>
          </a:p>
          <a:p>
            <a:pPr marL="508006" indent="-508006" defTabSz="1354684" eaLnBrk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556" b="1" i="1" kern="1200" dirty="0">
                <a:solidFill>
                  <a:srgbClr val="FF0000"/>
                </a:solidFill>
                <a:latin typeface="Times" charset="0"/>
                <a:ea typeface="ＭＳ Ｐゴシック" charset="-128"/>
                <a:cs typeface="+mn-cs"/>
              </a:rPr>
              <a:t> 27 tons of O</a:t>
            </a:r>
            <a:r>
              <a:rPr lang="en-US" sz="3556" b="1" i="1" kern="1200" baseline="-25000" dirty="0">
                <a:solidFill>
                  <a:srgbClr val="FF0000"/>
                </a:solidFill>
                <a:latin typeface="Times" charset="0"/>
                <a:ea typeface="ＭＳ Ｐゴシック" charset="-128"/>
                <a:cs typeface="+mn-cs"/>
              </a:rPr>
              <a:t>2</a:t>
            </a:r>
          </a:p>
          <a:p>
            <a:pPr marL="508006" indent="-508006" defTabSz="1354684" eaLnBrk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556" b="1" i="1" kern="1200" dirty="0">
                <a:solidFill>
                  <a:srgbClr val="FF0000"/>
                </a:solidFill>
                <a:latin typeface="Times" charset="0"/>
                <a:ea typeface="ＭＳ Ｐゴシック" charset="-128"/>
                <a:cs typeface="+mn-cs"/>
              </a:rPr>
              <a:t>7 tons CH</a:t>
            </a:r>
            <a:r>
              <a:rPr lang="en-US" sz="3556" b="1" i="1" kern="1200" baseline="-25000" dirty="0">
                <a:solidFill>
                  <a:srgbClr val="FF0000"/>
                </a:solidFill>
                <a:latin typeface="Times" charset="0"/>
                <a:ea typeface="ＭＳ Ｐゴシック" charset="-128"/>
                <a:cs typeface="+mn-cs"/>
              </a:rPr>
              <a:t>4</a:t>
            </a:r>
            <a:r>
              <a:rPr lang="en-US" sz="3556" b="1" i="1" kern="1200" dirty="0">
                <a:solidFill>
                  <a:srgbClr val="FF0000"/>
                </a:solidFill>
                <a:latin typeface="Times" charset="0"/>
                <a:ea typeface="ＭＳ Ｐゴシック" charset="-128"/>
                <a:cs typeface="+mn-cs"/>
              </a:rPr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AC1381-0F30-9842-A9F7-F2D227603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2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30960210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Sponsors and Partners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idx="4294967295"/>
          </p:nvPr>
        </p:nvSpPr>
        <p:spPr>
          <a:xfrm>
            <a:off x="1586602" y="1259008"/>
            <a:ext cx="9345243" cy="1749262"/>
          </a:xfrm>
        </p:spPr>
        <p:txBody>
          <a:bodyPr/>
          <a:lstStyle/>
          <a:p>
            <a:r>
              <a:rPr lang="en-US"/>
              <a:t>Supported by HEO/AES, STMD/Tech Demos</a:t>
            </a:r>
          </a:p>
          <a:p>
            <a:r>
              <a:rPr lang="en-US"/>
              <a:t>Mars 2020 Project managed by SMD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601" y="3298381"/>
            <a:ext cx="12531316" cy="48787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8751" y="8321837"/>
            <a:ext cx="3367852" cy="10348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285071" y="3008270"/>
            <a:ext cx="3100628" cy="10499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1354684" fontAlgn="base">
              <a:spcBef>
                <a:spcPct val="0"/>
              </a:spcBef>
              <a:spcAft>
                <a:spcPct val="0"/>
              </a:spcAft>
            </a:pPr>
            <a:r>
              <a:rPr lang="en-US" sz="2074">
                <a:solidFill>
                  <a:srgbClr val="0070C0"/>
                </a:solidFill>
              </a:rPr>
              <a:t>ISRU Technology, NASA GRC</a:t>
            </a:r>
          </a:p>
          <a:p>
            <a:pPr algn="ctr" defTabSz="1354684" fontAlgn="base">
              <a:spcBef>
                <a:spcPct val="0"/>
              </a:spcBef>
              <a:spcAft>
                <a:spcPct val="0"/>
              </a:spcAft>
            </a:pPr>
            <a:r>
              <a:rPr lang="en-US" sz="2074">
                <a:solidFill>
                  <a:srgbClr val="0070C0"/>
                </a:solidFill>
              </a:rPr>
              <a:t>Aarhus wind tunnel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17720" y="2529136"/>
            <a:ext cx="1686680" cy="457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354684" fontAlgn="base">
              <a:spcBef>
                <a:spcPct val="0"/>
              </a:spcBef>
              <a:spcAft>
                <a:spcPct val="0"/>
              </a:spcAft>
            </a:pPr>
            <a:r>
              <a:rPr lang="en-US" sz="2370">
                <a:solidFill>
                  <a:srgbClr val="0070C0"/>
                </a:solidFill>
              </a:rPr>
              <a:t>Thank you,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31818" y="9217794"/>
            <a:ext cx="5319085" cy="548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354684"/>
            <a:r>
              <a:rPr lang="en-US" sz="2963" b="1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Congrats &amp; Thanks, Forrest!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2627" y="5737777"/>
            <a:ext cx="809218" cy="1175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A93BB1-9E98-0245-8AD3-48D9EA27F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20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4910301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E2D7509-C3FC-D24D-AD0B-CE07ABB3F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BC5831-F70C-8B40-A8A7-B2E21975F8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More MOXIE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5D41B1-44A1-A444-BD05-AA9A4BA1A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21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15178414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72209"/>
            <a:ext cx="16256000" cy="8706678"/>
          </a:xfrm>
        </p:spPr>
        <p:txBody>
          <a:bodyPr numCol="2">
            <a:normAutofit/>
          </a:bodyPr>
          <a:lstStyle/>
          <a:p>
            <a:pPr lvl="0">
              <a:spcBef>
                <a:spcPts val="600"/>
              </a:spcBef>
            </a:pPr>
            <a:r>
              <a:rPr lang="en-US" dirty="0"/>
              <a:t>Raw data: EDRs</a:t>
            </a:r>
            <a:endParaRPr lang="en-US" sz="2667" dirty="0"/>
          </a:p>
          <a:p>
            <a:pPr lvl="1">
              <a:spcBef>
                <a:spcPts val="600"/>
              </a:spcBef>
            </a:pPr>
            <a:r>
              <a:rPr lang="en-US" sz="3200" dirty="0"/>
              <a:t>Raw sensor readings</a:t>
            </a:r>
            <a:endParaRPr lang="en-US" sz="3600" dirty="0"/>
          </a:p>
          <a:p>
            <a:pPr lvl="1">
              <a:spcBef>
                <a:spcPts val="600"/>
              </a:spcBef>
            </a:pPr>
            <a:r>
              <a:rPr lang="en-US" sz="3200" dirty="0"/>
              <a:t>Values calculated in situ</a:t>
            </a:r>
            <a:endParaRPr lang="en-US" sz="3600" dirty="0"/>
          </a:p>
          <a:p>
            <a:pPr lvl="1">
              <a:spcBef>
                <a:spcPts val="600"/>
              </a:spcBef>
            </a:pPr>
            <a:r>
              <a:rPr lang="en-US" sz="3200" dirty="0"/>
              <a:t>Event records</a:t>
            </a:r>
            <a:endParaRPr lang="en-US" sz="3600" dirty="0"/>
          </a:p>
          <a:p>
            <a:pPr lvl="1">
              <a:spcBef>
                <a:spcPts val="600"/>
              </a:spcBef>
            </a:pPr>
            <a:r>
              <a:rPr lang="en-US" sz="3200" dirty="0"/>
              <a:t>Ancillary information to support thermal and performance models</a:t>
            </a:r>
            <a:endParaRPr lang="en-US" sz="3600" dirty="0"/>
          </a:p>
          <a:p>
            <a:pPr lvl="1">
              <a:spcBef>
                <a:spcPts val="600"/>
              </a:spcBef>
            </a:pPr>
            <a:r>
              <a:rPr lang="en-US" sz="3200" dirty="0"/>
              <a:t>Diagnostics</a:t>
            </a:r>
            <a:endParaRPr lang="en-US" sz="3600" dirty="0"/>
          </a:p>
          <a:p>
            <a:pPr lvl="0">
              <a:spcBef>
                <a:spcPts val="600"/>
              </a:spcBef>
            </a:pPr>
            <a:r>
              <a:rPr lang="en-US" dirty="0"/>
              <a:t>Partially Processed (RDR):</a:t>
            </a:r>
            <a:endParaRPr lang="en-US" sz="2667" dirty="0"/>
          </a:p>
          <a:p>
            <a:pPr lvl="1">
              <a:spcBef>
                <a:spcPts val="600"/>
              </a:spcBef>
            </a:pPr>
            <a:r>
              <a:rPr lang="en-US" sz="3200" dirty="0"/>
              <a:t>Data products in physical units based on nominal calibrations</a:t>
            </a:r>
            <a:endParaRPr lang="en-US" sz="3600" dirty="0"/>
          </a:p>
          <a:p>
            <a:pPr lvl="0">
              <a:spcBef>
                <a:spcPts val="600"/>
              </a:spcBef>
            </a:pPr>
            <a:r>
              <a:rPr lang="en-US" dirty="0"/>
              <a:t>Calibrated (RDR): </a:t>
            </a:r>
            <a:endParaRPr lang="en-US" sz="2667" dirty="0"/>
          </a:p>
          <a:p>
            <a:pPr lvl="1">
              <a:spcBef>
                <a:spcPts val="600"/>
              </a:spcBef>
            </a:pPr>
            <a:r>
              <a:rPr lang="en-US" sz="3200" dirty="0"/>
              <a:t>Data products in physical units based on latest calibration, derived in part from the present data set</a:t>
            </a:r>
            <a:r>
              <a:rPr lang="en-US" sz="2133" dirty="0"/>
              <a:t>.</a:t>
            </a:r>
          </a:p>
          <a:p>
            <a:pPr lvl="1">
              <a:spcBef>
                <a:spcPts val="600"/>
              </a:spcBef>
            </a:pPr>
            <a:endParaRPr lang="en-US" sz="2133" dirty="0"/>
          </a:p>
          <a:p>
            <a:pPr lvl="1">
              <a:spcBef>
                <a:spcPts val="600"/>
              </a:spcBef>
            </a:pPr>
            <a:endParaRPr lang="en-US" sz="2400" dirty="0"/>
          </a:p>
          <a:p>
            <a:pPr lvl="0">
              <a:spcBef>
                <a:spcPts val="600"/>
              </a:spcBef>
            </a:pPr>
            <a:r>
              <a:rPr lang="en-US" dirty="0"/>
              <a:t>Derived:  Time series of calculated quantities</a:t>
            </a:r>
            <a:endParaRPr lang="en-US" sz="2667" dirty="0"/>
          </a:p>
          <a:p>
            <a:pPr lvl="1">
              <a:spcBef>
                <a:spcPts val="600"/>
              </a:spcBef>
            </a:pPr>
            <a:r>
              <a:rPr lang="en-US" sz="3200" dirty="0"/>
              <a:t>Inlet flow rate</a:t>
            </a:r>
            <a:endParaRPr lang="en-US" sz="3600" dirty="0"/>
          </a:p>
          <a:p>
            <a:pPr lvl="1">
              <a:spcBef>
                <a:spcPts val="600"/>
              </a:spcBef>
            </a:pPr>
            <a:r>
              <a:rPr lang="en-US" sz="3200" dirty="0"/>
              <a:t>O</a:t>
            </a:r>
            <a:r>
              <a:rPr lang="en-US" sz="3200" baseline="-25000" dirty="0"/>
              <a:t>2</a:t>
            </a:r>
            <a:r>
              <a:rPr lang="en-US" sz="3200" dirty="0"/>
              <a:t> production rate</a:t>
            </a:r>
            <a:endParaRPr lang="en-US" sz="3600" dirty="0"/>
          </a:p>
          <a:p>
            <a:pPr lvl="1">
              <a:spcBef>
                <a:spcPts val="600"/>
              </a:spcBef>
            </a:pPr>
            <a:r>
              <a:rPr lang="en-US" sz="3200" dirty="0"/>
              <a:t>O</a:t>
            </a:r>
            <a:r>
              <a:rPr lang="en-US" sz="3200" baseline="-25000" dirty="0"/>
              <a:t>2</a:t>
            </a:r>
            <a:r>
              <a:rPr lang="en-US" sz="3200" dirty="0"/>
              <a:t> purity</a:t>
            </a:r>
            <a:endParaRPr lang="en-US" sz="3600" dirty="0"/>
          </a:p>
          <a:p>
            <a:pPr lvl="1">
              <a:spcBef>
                <a:spcPts val="600"/>
              </a:spcBef>
            </a:pPr>
            <a:r>
              <a:rPr lang="en-US" sz="3200" dirty="0"/>
              <a:t>CO</a:t>
            </a:r>
            <a:r>
              <a:rPr lang="en-US" sz="3200" baseline="-25000" dirty="0"/>
              <a:t>2</a:t>
            </a:r>
            <a:r>
              <a:rPr lang="en-US" sz="3200" dirty="0"/>
              <a:t> utilization efficiency</a:t>
            </a:r>
            <a:endParaRPr lang="en-US" sz="3600" dirty="0"/>
          </a:p>
          <a:p>
            <a:pPr lvl="1">
              <a:spcBef>
                <a:spcPts val="600"/>
              </a:spcBef>
            </a:pPr>
            <a:r>
              <a:rPr lang="en-US" sz="3200" dirty="0"/>
              <a:t>Open circuit voltage</a:t>
            </a:r>
            <a:endParaRPr lang="en-US" sz="3600" dirty="0"/>
          </a:p>
          <a:p>
            <a:pPr lvl="1">
              <a:spcBef>
                <a:spcPts val="600"/>
              </a:spcBef>
            </a:pPr>
            <a:r>
              <a:rPr lang="en-US" sz="3200" dirty="0"/>
              <a:t>Area Specific Resistance</a:t>
            </a:r>
            <a:endParaRPr lang="en-US" sz="3600" dirty="0"/>
          </a:p>
          <a:p>
            <a:pPr lvl="1">
              <a:spcBef>
                <a:spcPts val="600"/>
              </a:spcBef>
            </a:pPr>
            <a:r>
              <a:rPr lang="en-US" sz="3200" dirty="0"/>
              <a:t>Filter resistance</a:t>
            </a:r>
            <a:endParaRPr lang="en-US" sz="3600" dirty="0"/>
          </a:p>
          <a:p>
            <a:pPr lvl="1">
              <a:spcBef>
                <a:spcPts val="600"/>
              </a:spcBef>
            </a:pPr>
            <a:r>
              <a:rPr lang="en-US" sz="3200" dirty="0"/>
              <a:t>Compressor efficiency</a:t>
            </a:r>
            <a:endParaRPr lang="en-US" sz="3600" dirty="0"/>
          </a:p>
          <a:p>
            <a:pPr lvl="0">
              <a:spcBef>
                <a:spcPts val="600"/>
              </a:spcBef>
            </a:pPr>
            <a:r>
              <a:rPr lang="en-US" dirty="0"/>
              <a:t>Derived: Higher order Products</a:t>
            </a:r>
          </a:p>
          <a:p>
            <a:pPr lvl="1">
              <a:spcBef>
                <a:spcPts val="600"/>
              </a:spcBef>
            </a:pPr>
            <a:r>
              <a:rPr lang="en-US" sz="3200" dirty="0"/>
              <a:t>Electrochemical potentials</a:t>
            </a:r>
          </a:p>
          <a:p>
            <a:pPr lvl="1">
              <a:spcBef>
                <a:spcPts val="600"/>
              </a:spcBef>
            </a:pPr>
            <a:r>
              <a:rPr lang="en-US" sz="3200" dirty="0"/>
              <a:t>Dust accumulation rates</a:t>
            </a:r>
          </a:p>
          <a:p>
            <a:pPr>
              <a:spcBef>
                <a:spcPts val="600"/>
              </a:spcBef>
            </a:pPr>
            <a:r>
              <a:rPr lang="en-US" dirty="0"/>
              <a:t>Others TBD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MOXIE Data Products</a:t>
            </a:r>
          </a:p>
        </p:txBody>
      </p:sp>
    </p:spTree>
    <p:extLst>
      <p:ext uri="{BB962C8B-B14F-4D97-AF65-F5344CB8AC3E}">
        <p14:creationId xmlns:p14="http://schemas.microsoft.com/office/powerpoint/2010/main" val="35279343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12463463" y="9417050"/>
            <a:ext cx="3792537" cy="541338"/>
          </a:xfrm>
          <a:prstGeom prst="rect">
            <a:avLst/>
          </a:prstGeom>
        </p:spPr>
        <p:txBody>
          <a:bodyPr/>
          <a:lstStyle/>
          <a:p>
            <a:fld id="{3A701A60-177B-466A-9341-9EF933434FEE}" type="slidenum">
              <a:rPr lang="en-US" sz="1333">
                <a:solidFill>
                  <a:prstClr val="white">
                    <a:lumMod val="50000"/>
                  </a:prstClr>
                </a:solidFill>
              </a:rPr>
              <a:pPr/>
              <a:t>23</a:t>
            </a:fld>
            <a:endParaRPr lang="en-US" sz="1333" dirty="0">
              <a:solidFill>
                <a:prstClr val="white">
                  <a:lumMod val="50000"/>
                </a:prstClr>
              </a:solidFill>
            </a:endParaRPr>
          </a:p>
        </p:txBody>
      </p:sp>
      <p:grpSp>
        <p:nvGrpSpPr>
          <p:cNvPr id="356" name="Group 355"/>
          <p:cNvGrpSpPr/>
          <p:nvPr/>
        </p:nvGrpSpPr>
        <p:grpSpPr>
          <a:xfrm>
            <a:off x="5831033" y="5053522"/>
            <a:ext cx="4512977" cy="1334775"/>
            <a:chOff x="7997988" y="1851237"/>
            <a:chExt cx="3384733" cy="1001081"/>
          </a:xfrm>
        </p:grpSpPr>
        <p:sp>
          <p:nvSpPr>
            <p:cNvPr id="13" name="Rounded Rectangle 12"/>
            <p:cNvSpPr/>
            <p:nvPr/>
          </p:nvSpPr>
          <p:spPr>
            <a:xfrm>
              <a:off x="9046227" y="1851237"/>
              <a:ext cx="1308762" cy="255389"/>
            </a:xfrm>
            <a:prstGeom prst="round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Theme Groups</a:t>
              </a:r>
              <a:endParaRPr lang="en-US" sz="1333" dirty="0">
                <a:solidFill>
                  <a:schemeClr val="tx1"/>
                </a:solidFill>
              </a:endParaRPr>
            </a:p>
          </p:txBody>
        </p:sp>
        <p:sp>
          <p:nvSpPr>
            <p:cNvPr id="104" name="Rounded Rectangle 103"/>
            <p:cNvSpPr/>
            <p:nvPr/>
          </p:nvSpPr>
          <p:spPr>
            <a:xfrm>
              <a:off x="7997988" y="2401024"/>
              <a:ext cx="1104541" cy="45129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67" dirty="0">
                  <a:solidFill>
                    <a:schemeClr val="tx1"/>
                  </a:solidFill>
                </a:rPr>
                <a:t>Environments and Dust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05" name="Rounded Rectangle 104"/>
            <p:cNvSpPr/>
            <p:nvPr/>
          </p:nvSpPr>
          <p:spPr>
            <a:xfrm>
              <a:off x="9170261" y="2401024"/>
              <a:ext cx="1043444" cy="45129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67" dirty="0">
                  <a:solidFill>
                    <a:schemeClr val="tx1"/>
                  </a:solidFill>
                </a:rPr>
                <a:t>ISRU &amp; Extensibility</a:t>
              </a:r>
            </a:p>
          </p:txBody>
        </p:sp>
        <p:sp>
          <p:nvSpPr>
            <p:cNvPr id="106" name="Rounded Rectangle 105"/>
            <p:cNvSpPr/>
            <p:nvPr/>
          </p:nvSpPr>
          <p:spPr>
            <a:xfrm>
              <a:off x="10303587" y="2401024"/>
              <a:ext cx="1079134" cy="45129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67" dirty="0">
                  <a:solidFill>
                    <a:schemeClr val="tx1"/>
                  </a:solidFill>
                </a:rPr>
                <a:t>SOXE Technology</a:t>
              </a:r>
            </a:p>
          </p:txBody>
        </p:sp>
        <p:cxnSp>
          <p:nvCxnSpPr>
            <p:cNvPr id="108" name="Elbow Connector 107"/>
            <p:cNvCxnSpPr>
              <a:stCxn id="13" idx="2"/>
              <a:endCxn id="106" idx="0"/>
            </p:cNvCxnSpPr>
            <p:nvPr/>
          </p:nvCxnSpPr>
          <p:spPr>
            <a:xfrm rot="16200000" flipH="1">
              <a:off x="10124682" y="1682551"/>
              <a:ext cx="294398" cy="1142546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Elbow Connector 108"/>
            <p:cNvCxnSpPr>
              <a:cxnSpLocks/>
              <a:stCxn id="13" idx="2"/>
              <a:endCxn id="104" idx="0"/>
            </p:cNvCxnSpPr>
            <p:nvPr/>
          </p:nvCxnSpPr>
          <p:spPr>
            <a:xfrm rot="5400000">
              <a:off x="8978235" y="1678651"/>
              <a:ext cx="294398" cy="1150349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>
              <a:stCxn id="13" idx="2"/>
              <a:endCxn id="105" idx="0"/>
            </p:cNvCxnSpPr>
            <p:nvPr/>
          </p:nvCxnSpPr>
          <p:spPr>
            <a:xfrm flipH="1">
              <a:off x="9691984" y="2106626"/>
              <a:ext cx="8624" cy="29439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7" name="Group 206"/>
          <p:cNvGrpSpPr/>
          <p:nvPr/>
        </p:nvGrpSpPr>
        <p:grpSpPr>
          <a:xfrm>
            <a:off x="6487752" y="7610336"/>
            <a:ext cx="3702939" cy="1427216"/>
            <a:chOff x="5706918" y="4660114"/>
            <a:chExt cx="2777204" cy="1070412"/>
          </a:xfrm>
        </p:grpSpPr>
        <p:sp>
          <p:nvSpPr>
            <p:cNvPr id="100" name="Rounded Rectangle 99"/>
            <p:cNvSpPr/>
            <p:nvPr/>
          </p:nvSpPr>
          <p:spPr>
            <a:xfrm>
              <a:off x="5706918" y="5279232"/>
              <a:ext cx="678170" cy="45129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67">
                  <a:solidFill>
                    <a:schemeClr val="tx1"/>
                  </a:solidFill>
                </a:rPr>
                <a:t>Flight </a:t>
              </a:r>
            </a:p>
            <a:p>
              <a:pPr algn="ctr"/>
              <a:r>
                <a:rPr lang="en-US" sz="1467" dirty="0">
                  <a:solidFill>
                    <a:schemeClr val="tx1"/>
                  </a:solidFill>
                </a:rPr>
                <a:t>s/w</a:t>
              </a:r>
            </a:p>
          </p:txBody>
        </p:sp>
        <p:sp>
          <p:nvSpPr>
            <p:cNvPr id="101" name="Rounded Rectangle 100"/>
            <p:cNvSpPr/>
            <p:nvPr/>
          </p:nvSpPr>
          <p:spPr>
            <a:xfrm>
              <a:off x="6292503" y="4660114"/>
              <a:ext cx="1673974" cy="255389"/>
            </a:xfrm>
            <a:prstGeom prst="round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 defTabSz="609585"/>
              <a:r>
                <a:rPr lang="en-US" sz="1400" dirty="0">
                  <a:solidFill>
                    <a:schemeClr val="tx1"/>
                  </a:solidFill>
                </a:rPr>
                <a:t>Software Development</a:t>
              </a:r>
            </a:p>
          </p:txBody>
        </p:sp>
        <p:sp>
          <p:nvSpPr>
            <p:cNvPr id="102" name="Rounded Rectangle 101"/>
            <p:cNvSpPr/>
            <p:nvPr/>
          </p:nvSpPr>
          <p:spPr>
            <a:xfrm>
              <a:off x="6501640" y="5279232"/>
              <a:ext cx="1255700" cy="45129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67" dirty="0">
                  <a:solidFill>
                    <a:schemeClr val="tx1"/>
                  </a:solidFill>
                </a:rPr>
                <a:t>Data analysis &amp; modeling s/w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03" name="Rounded Rectangle 102"/>
            <p:cNvSpPr/>
            <p:nvPr/>
          </p:nvSpPr>
          <p:spPr>
            <a:xfrm>
              <a:off x="7849906" y="5279232"/>
              <a:ext cx="634216" cy="43416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Uplink s/w</a:t>
              </a:r>
            </a:p>
          </p:txBody>
        </p:sp>
        <p:cxnSp>
          <p:nvCxnSpPr>
            <p:cNvPr id="118" name="Elbow Connector 117"/>
            <p:cNvCxnSpPr>
              <a:stCxn id="101" idx="2"/>
              <a:endCxn id="100" idx="0"/>
            </p:cNvCxnSpPr>
            <p:nvPr/>
          </p:nvCxnSpPr>
          <p:spPr>
            <a:xfrm rot="5400000">
              <a:off x="6405883" y="4555625"/>
              <a:ext cx="363729" cy="1083487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>
              <a:stCxn id="101" idx="2"/>
              <a:endCxn id="102" idx="0"/>
            </p:cNvCxnSpPr>
            <p:nvPr/>
          </p:nvCxnSpPr>
          <p:spPr>
            <a:xfrm>
              <a:off x="7129490" y="4915503"/>
              <a:ext cx="0" cy="36372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Elbow Connector 124"/>
            <p:cNvCxnSpPr>
              <a:stCxn id="101" idx="2"/>
              <a:endCxn id="103" idx="0"/>
            </p:cNvCxnSpPr>
            <p:nvPr/>
          </p:nvCxnSpPr>
          <p:spPr>
            <a:xfrm rot="16200000" flipH="1">
              <a:off x="7466388" y="4578606"/>
              <a:ext cx="363729" cy="1037524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4" name="Group 353"/>
          <p:cNvGrpSpPr/>
          <p:nvPr/>
        </p:nvGrpSpPr>
        <p:grpSpPr>
          <a:xfrm>
            <a:off x="12370373" y="1768954"/>
            <a:ext cx="2299236" cy="1342584"/>
            <a:chOff x="1476015" y="1856847"/>
            <a:chExt cx="1724427" cy="1006938"/>
          </a:xfrm>
        </p:grpSpPr>
        <p:sp>
          <p:nvSpPr>
            <p:cNvPr id="94" name="Rounded Rectangle 93"/>
            <p:cNvSpPr/>
            <p:nvPr/>
          </p:nvSpPr>
          <p:spPr>
            <a:xfrm>
              <a:off x="1673421" y="1856847"/>
              <a:ext cx="1288784" cy="255389"/>
            </a:xfrm>
            <a:prstGeom prst="round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 defTabSz="609585"/>
              <a:r>
                <a:rPr lang="en-US" sz="1400" dirty="0">
                  <a:solidFill>
                    <a:schemeClr val="tx1"/>
                  </a:solidFill>
                </a:rPr>
                <a:t>MOXIE Testbeds</a:t>
              </a:r>
            </a:p>
          </p:txBody>
        </p:sp>
        <p:sp>
          <p:nvSpPr>
            <p:cNvPr id="97" name="Rounded Rectangle 96"/>
            <p:cNvSpPr/>
            <p:nvPr/>
          </p:nvSpPr>
          <p:spPr>
            <a:xfrm>
              <a:off x="1476015" y="2406093"/>
              <a:ext cx="796180" cy="45129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67" dirty="0">
                  <a:solidFill>
                    <a:schemeClr val="tx1"/>
                  </a:solidFill>
                </a:rPr>
                <a:t>DP Testbed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115" name="Elbow Connector 114"/>
            <p:cNvCxnSpPr>
              <a:stCxn id="94" idx="2"/>
              <a:endCxn id="131" idx="0"/>
            </p:cNvCxnSpPr>
            <p:nvPr/>
          </p:nvCxnSpPr>
          <p:spPr>
            <a:xfrm rot="16200000" flipH="1">
              <a:off x="2398505" y="2031545"/>
              <a:ext cx="300255" cy="461637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Rounded Rectangle 130"/>
            <p:cNvSpPr/>
            <p:nvPr/>
          </p:nvSpPr>
          <p:spPr>
            <a:xfrm>
              <a:off x="2358458" y="2412491"/>
              <a:ext cx="841984" cy="45129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67" dirty="0">
                  <a:solidFill>
                    <a:schemeClr val="tx1"/>
                  </a:solidFill>
                </a:rPr>
                <a:t>EM Testbed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136" name="Elbow Connector 135"/>
            <p:cNvCxnSpPr>
              <a:stCxn id="94" idx="2"/>
              <a:endCxn id="97" idx="0"/>
            </p:cNvCxnSpPr>
            <p:nvPr/>
          </p:nvCxnSpPr>
          <p:spPr>
            <a:xfrm rot="5400000">
              <a:off x="1949032" y="2037311"/>
              <a:ext cx="293857" cy="443708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8" name="Group 207"/>
          <p:cNvGrpSpPr/>
          <p:nvPr/>
        </p:nvGrpSpPr>
        <p:grpSpPr>
          <a:xfrm>
            <a:off x="11195251" y="7598683"/>
            <a:ext cx="4132111" cy="1427216"/>
            <a:chOff x="6581701" y="3204028"/>
            <a:chExt cx="3099083" cy="1070412"/>
          </a:xfrm>
        </p:grpSpPr>
        <p:sp>
          <p:nvSpPr>
            <p:cNvPr id="166" name="Rounded Rectangle 165"/>
            <p:cNvSpPr/>
            <p:nvPr/>
          </p:nvSpPr>
          <p:spPr>
            <a:xfrm>
              <a:off x="6581701" y="3823146"/>
              <a:ext cx="989061" cy="45129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67" dirty="0">
                  <a:solidFill>
                    <a:schemeClr val="tx1"/>
                  </a:solidFill>
                </a:rPr>
                <a:t>SOXE  &amp; assembly</a:t>
              </a:r>
            </a:p>
          </p:txBody>
        </p:sp>
        <p:sp>
          <p:nvSpPr>
            <p:cNvPr id="167" name="Rounded Rectangle 166"/>
            <p:cNvSpPr/>
            <p:nvPr/>
          </p:nvSpPr>
          <p:spPr>
            <a:xfrm>
              <a:off x="7363837" y="3204028"/>
              <a:ext cx="1558629" cy="255389"/>
            </a:xfrm>
            <a:prstGeom prst="round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 defTabSz="609585"/>
              <a:r>
                <a:rPr lang="en-US" sz="1400">
                  <a:solidFill>
                    <a:schemeClr val="tx1"/>
                  </a:solidFill>
                </a:rPr>
                <a:t>Engineering support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8" name="Rounded Rectangle 167"/>
            <p:cNvSpPr/>
            <p:nvPr/>
          </p:nvSpPr>
          <p:spPr>
            <a:xfrm>
              <a:off x="7644842" y="3823146"/>
              <a:ext cx="996618" cy="45129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67" dirty="0">
                  <a:solidFill>
                    <a:schemeClr val="tx1"/>
                  </a:solidFill>
                </a:rPr>
                <a:t>Mechanical &amp; Thermal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9" name="Rounded Rectangle 168"/>
            <p:cNvSpPr/>
            <p:nvPr/>
          </p:nvSpPr>
          <p:spPr>
            <a:xfrm>
              <a:off x="8712461" y="3823146"/>
              <a:ext cx="968323" cy="45129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67">
                  <a:solidFill>
                    <a:schemeClr val="tx1"/>
                  </a:solidFill>
                </a:rPr>
                <a:t>Electronics &amp; S/W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170" name="Elbow Connector 169"/>
            <p:cNvCxnSpPr>
              <a:stCxn id="167" idx="2"/>
              <a:endCxn id="166" idx="0"/>
            </p:cNvCxnSpPr>
            <p:nvPr/>
          </p:nvCxnSpPr>
          <p:spPr>
            <a:xfrm rot="5400000">
              <a:off x="7427827" y="3107822"/>
              <a:ext cx="363729" cy="1066920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>
              <a:stCxn id="167" idx="2"/>
              <a:endCxn id="168" idx="0"/>
            </p:cNvCxnSpPr>
            <p:nvPr/>
          </p:nvCxnSpPr>
          <p:spPr>
            <a:xfrm flipH="1">
              <a:off x="8143151" y="3459417"/>
              <a:ext cx="1" cy="36372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Elbow Connector 171"/>
            <p:cNvCxnSpPr>
              <a:stCxn id="167" idx="2"/>
              <a:endCxn id="169" idx="0"/>
            </p:cNvCxnSpPr>
            <p:nvPr/>
          </p:nvCxnSpPr>
          <p:spPr>
            <a:xfrm rot="16200000" flipH="1">
              <a:off x="8488022" y="3114546"/>
              <a:ext cx="363729" cy="1053472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5" name="Elbow Connector 184"/>
          <p:cNvCxnSpPr>
            <a:stCxn id="94" idx="0"/>
            <a:endCxn id="14" idx="0"/>
          </p:cNvCxnSpPr>
          <p:nvPr/>
        </p:nvCxnSpPr>
        <p:spPr>
          <a:xfrm rot="16200000" flipH="1" flipV="1">
            <a:off x="7944401" y="-1244276"/>
            <a:ext cx="2535140" cy="8561600"/>
          </a:xfrm>
          <a:prstGeom prst="bentConnector3">
            <a:avLst>
              <a:gd name="adj1" fmla="val -9017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60" name="Group 359"/>
          <p:cNvGrpSpPr/>
          <p:nvPr/>
        </p:nvGrpSpPr>
        <p:grpSpPr>
          <a:xfrm>
            <a:off x="10771509" y="5168681"/>
            <a:ext cx="4884179" cy="1453536"/>
            <a:chOff x="1650459" y="2639255"/>
            <a:chExt cx="3663134" cy="1090152"/>
          </a:xfrm>
        </p:grpSpPr>
        <p:cxnSp>
          <p:nvCxnSpPr>
            <p:cNvPr id="116" name="Straight Connector 115"/>
            <p:cNvCxnSpPr>
              <a:stCxn id="145" idx="2"/>
              <a:endCxn id="144" idx="0"/>
            </p:cNvCxnSpPr>
            <p:nvPr/>
          </p:nvCxnSpPr>
          <p:spPr>
            <a:xfrm>
              <a:off x="3396641" y="2894644"/>
              <a:ext cx="1089" cy="37902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Rounded Rectangle 142"/>
            <p:cNvSpPr/>
            <p:nvPr/>
          </p:nvSpPr>
          <p:spPr>
            <a:xfrm>
              <a:off x="1650459" y="3273673"/>
              <a:ext cx="1073831" cy="45129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67" dirty="0">
                  <a:solidFill>
                    <a:schemeClr val="tx1"/>
                  </a:solidFill>
                </a:rPr>
                <a:t>Education &amp; Outreach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44" name="Rounded Rectangle 143"/>
            <p:cNvSpPr/>
            <p:nvPr/>
          </p:nvSpPr>
          <p:spPr>
            <a:xfrm>
              <a:off x="2786126" y="3273673"/>
              <a:ext cx="1223207" cy="45129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67" dirty="0">
                  <a:solidFill>
                    <a:schemeClr val="tx1"/>
                  </a:solidFill>
                </a:rPr>
                <a:t>Publications &amp; presentations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45" name="Rounded Rectangle 144"/>
            <p:cNvSpPr/>
            <p:nvPr/>
          </p:nvSpPr>
          <p:spPr>
            <a:xfrm>
              <a:off x="2501441" y="2639255"/>
              <a:ext cx="1790399" cy="255389"/>
            </a:xfrm>
            <a:prstGeom prst="round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Knowledge Products</a:t>
              </a:r>
              <a:endParaRPr lang="en-US" sz="1333" dirty="0">
                <a:solidFill>
                  <a:schemeClr val="tx1"/>
                </a:solidFill>
              </a:endParaRPr>
            </a:p>
          </p:txBody>
        </p:sp>
        <p:cxnSp>
          <p:nvCxnSpPr>
            <p:cNvPr id="146" name="Elbow Connector 145"/>
            <p:cNvCxnSpPr>
              <a:stCxn id="145" idx="2"/>
              <a:endCxn id="253" idx="0"/>
            </p:cNvCxnSpPr>
            <p:nvPr/>
          </p:nvCxnSpPr>
          <p:spPr>
            <a:xfrm rot="16200000" flipH="1">
              <a:off x="3857581" y="2433704"/>
              <a:ext cx="383469" cy="1305349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Elbow Connector 146"/>
            <p:cNvCxnSpPr>
              <a:stCxn id="145" idx="2"/>
              <a:endCxn id="143" idx="0"/>
            </p:cNvCxnSpPr>
            <p:nvPr/>
          </p:nvCxnSpPr>
          <p:spPr>
            <a:xfrm rot="5400000">
              <a:off x="2602494" y="2479526"/>
              <a:ext cx="379029" cy="1209266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3" name="Rounded Rectangle 252"/>
            <p:cNvSpPr/>
            <p:nvPr/>
          </p:nvSpPr>
          <p:spPr>
            <a:xfrm>
              <a:off x="4090386" y="3278113"/>
              <a:ext cx="1223207" cy="45129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67" dirty="0">
                  <a:solidFill>
                    <a:schemeClr val="tx1"/>
                  </a:solidFill>
                </a:rPr>
                <a:t>Legacy Documentation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14" name="Rounded Rectangle 13"/>
          <p:cNvSpPr/>
          <p:nvPr/>
        </p:nvSpPr>
        <p:spPr>
          <a:xfrm>
            <a:off x="4319734" y="4304094"/>
            <a:ext cx="1222873" cy="601725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609585"/>
            <a:r>
              <a:rPr lang="en-US" sz="1467" b="1" dirty="0">
                <a:solidFill>
                  <a:schemeClr val="tx1"/>
                </a:solidFill>
              </a:rPr>
              <a:t>PI &amp;</a:t>
            </a:r>
          </a:p>
          <a:p>
            <a:pPr algn="ctr" defTabSz="609585"/>
            <a:r>
              <a:rPr lang="en-US" sz="1467" b="1" dirty="0">
                <a:solidFill>
                  <a:schemeClr val="tx1"/>
                </a:solidFill>
              </a:rPr>
              <a:t>DPI</a:t>
            </a:r>
          </a:p>
        </p:txBody>
      </p:sp>
      <p:sp>
        <p:nvSpPr>
          <p:cNvPr id="258" name="Rounded Rectangle 257"/>
          <p:cNvSpPr/>
          <p:nvPr/>
        </p:nvSpPr>
        <p:spPr>
          <a:xfrm>
            <a:off x="2655944" y="4434697"/>
            <a:ext cx="1222872" cy="340519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609585"/>
            <a:r>
              <a:rPr lang="en-US" sz="1400">
                <a:solidFill>
                  <a:schemeClr val="tx1"/>
                </a:solidFill>
              </a:rPr>
              <a:t>M2020 PSG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259" name="Straight Connector 258"/>
          <p:cNvCxnSpPr>
            <a:stCxn id="258" idx="3"/>
            <a:endCxn id="14" idx="1"/>
          </p:cNvCxnSpPr>
          <p:nvPr/>
        </p:nvCxnSpPr>
        <p:spPr>
          <a:xfrm>
            <a:off x="3878816" y="4604957"/>
            <a:ext cx="440918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9" name="Elbow Connector 378"/>
          <p:cNvCxnSpPr>
            <a:cxnSpLocks/>
            <a:stCxn id="14" idx="0"/>
            <a:endCxn id="74" idx="0"/>
          </p:cNvCxnSpPr>
          <p:nvPr/>
        </p:nvCxnSpPr>
        <p:spPr>
          <a:xfrm rot="5400000" flipH="1" flipV="1">
            <a:off x="5572659" y="1121078"/>
            <a:ext cx="2541529" cy="3824504"/>
          </a:xfrm>
          <a:prstGeom prst="bentConnector3">
            <a:avLst>
              <a:gd name="adj1" fmla="val 108995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0" name="Elbow Connector 379"/>
          <p:cNvCxnSpPr>
            <a:stCxn id="14" idx="3"/>
            <a:endCxn id="13" idx="0"/>
          </p:cNvCxnSpPr>
          <p:nvPr/>
        </p:nvCxnSpPr>
        <p:spPr>
          <a:xfrm>
            <a:off x="5542607" y="4604957"/>
            <a:ext cx="2558586" cy="448565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1" name="Elbow Connector 380"/>
          <p:cNvCxnSpPr>
            <a:stCxn id="14" idx="3"/>
            <a:endCxn id="145" idx="0"/>
          </p:cNvCxnSpPr>
          <p:nvPr/>
        </p:nvCxnSpPr>
        <p:spPr>
          <a:xfrm>
            <a:off x="5542607" y="4604957"/>
            <a:ext cx="7557145" cy="563724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2" name="Elbow Connector 381"/>
          <p:cNvCxnSpPr>
            <a:stCxn id="101" idx="0"/>
            <a:endCxn id="14" idx="2"/>
          </p:cNvCxnSpPr>
          <p:nvPr/>
        </p:nvCxnSpPr>
        <p:spPr>
          <a:xfrm rot="16200000" flipV="1">
            <a:off x="5305585" y="4531406"/>
            <a:ext cx="2704517" cy="3453344"/>
          </a:xfrm>
          <a:prstGeom prst="bentConnector3">
            <a:avLst>
              <a:gd name="adj1" fmla="val 1325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3" name="Elbow Connector 392"/>
          <p:cNvCxnSpPr>
            <a:stCxn id="167" idx="0"/>
            <a:endCxn id="14" idx="2"/>
          </p:cNvCxnSpPr>
          <p:nvPr/>
        </p:nvCxnSpPr>
        <p:spPr>
          <a:xfrm rot="16200000" flipV="1">
            <a:off x="7757746" y="2079244"/>
            <a:ext cx="2692864" cy="8346014"/>
          </a:xfrm>
          <a:prstGeom prst="bentConnector3">
            <a:avLst>
              <a:gd name="adj1" fmla="val 11615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6" name="Elbow Connector 415"/>
          <p:cNvCxnSpPr>
            <a:cxnSpLocks/>
            <a:stCxn id="83" idx="0"/>
            <a:endCxn id="14" idx="1"/>
          </p:cNvCxnSpPr>
          <p:nvPr/>
        </p:nvCxnSpPr>
        <p:spPr>
          <a:xfrm rot="5400000" flipH="1" flipV="1">
            <a:off x="3927163" y="4878121"/>
            <a:ext cx="665735" cy="119408"/>
          </a:xfrm>
          <a:prstGeom prst="bentConnector2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2" name="TextBox 431"/>
          <p:cNvSpPr txBox="1"/>
          <p:nvPr/>
        </p:nvSpPr>
        <p:spPr>
          <a:xfrm>
            <a:off x="5541411" y="1106459"/>
            <a:ext cx="135485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dirty="0">
                <a:solidFill>
                  <a:schemeClr val="accent6">
                    <a:lumMod val="50000"/>
                  </a:schemeClr>
                </a:solidFill>
              </a:rPr>
              <a:t>Operations</a:t>
            </a:r>
          </a:p>
        </p:txBody>
      </p:sp>
      <p:sp>
        <p:nvSpPr>
          <p:cNvPr id="433" name="TextBox 432"/>
          <p:cNvSpPr txBox="1"/>
          <p:nvPr/>
        </p:nvSpPr>
        <p:spPr>
          <a:xfrm>
            <a:off x="5574191" y="6755555"/>
            <a:ext cx="142218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>
                <a:solidFill>
                  <a:schemeClr val="accent6">
                    <a:lumMod val="50000"/>
                  </a:schemeClr>
                </a:solidFill>
              </a:rPr>
              <a:t>Technology</a:t>
            </a:r>
          </a:p>
        </p:txBody>
      </p:sp>
      <p:sp>
        <p:nvSpPr>
          <p:cNvPr id="434" name="TextBox 433"/>
          <p:cNvSpPr txBox="1"/>
          <p:nvPr/>
        </p:nvSpPr>
        <p:spPr>
          <a:xfrm>
            <a:off x="5574191" y="4220413"/>
            <a:ext cx="1037463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dirty="0">
                <a:solidFill>
                  <a:schemeClr val="accent6">
                    <a:lumMod val="50000"/>
                  </a:schemeClr>
                </a:solidFill>
              </a:rPr>
              <a:t>Science</a:t>
            </a:r>
          </a:p>
        </p:txBody>
      </p:sp>
      <p:graphicFrame>
        <p:nvGraphicFramePr>
          <p:cNvPr id="437" name="Table 436"/>
          <p:cNvGraphicFramePr>
            <a:graphicFrameLocks noGrp="1"/>
          </p:cNvGraphicFramePr>
          <p:nvPr>
            <p:extLst/>
          </p:nvPr>
        </p:nvGraphicFramePr>
        <p:xfrm>
          <a:off x="116555" y="6650207"/>
          <a:ext cx="4000765" cy="2709330"/>
        </p:xfrm>
        <a:graphic>
          <a:graphicData uri="http://schemas.openxmlformats.org/drawingml/2006/table">
            <a:tbl>
              <a:tblPr firstRow="1" firstCol="1" bandRow="1"/>
              <a:tblGrid>
                <a:gridCol w="7403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09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Times New Roman" charset="0"/>
                        </a:rPr>
                        <a:t>PUDL</a:t>
                      </a:r>
                      <a:endParaRPr lang="en-US" sz="1600" dirty="0">
                        <a:effectLst/>
                        <a:latin typeface="Times New Roman" charset="0"/>
                        <a:ea typeface="Calibri" charset="0"/>
                        <a:cs typeface="Arial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Times New Roman" charset="0"/>
                        </a:rPr>
                        <a:t>Payload uplink/downlink lead</a:t>
                      </a:r>
                      <a:endParaRPr lang="en-US" sz="1600" dirty="0">
                        <a:effectLst/>
                        <a:latin typeface="Times New Roman" charset="0"/>
                        <a:ea typeface="Calibri" charset="0"/>
                        <a:cs typeface="Arial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9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Times New Roman" charset="0"/>
                        </a:rPr>
                        <a:t>SCL</a:t>
                      </a:r>
                      <a:endParaRPr lang="en-US" sz="1600">
                        <a:effectLst/>
                        <a:latin typeface="Times New Roman" charset="0"/>
                        <a:ea typeface="Calibri" charset="0"/>
                        <a:cs typeface="Arial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Times New Roman" charset="0"/>
                        </a:rPr>
                        <a:t>Strategic &amp; campaign lead</a:t>
                      </a:r>
                      <a:endParaRPr lang="en-US" sz="1600">
                        <a:effectLst/>
                        <a:latin typeface="Times New Roman" charset="0"/>
                        <a:ea typeface="Calibri" charset="0"/>
                        <a:cs typeface="Arial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09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Times New Roman" charset="0"/>
                        </a:rPr>
                        <a:t>DPO</a:t>
                      </a:r>
                      <a:endParaRPr lang="en-US" sz="1600">
                        <a:effectLst/>
                        <a:latin typeface="Times New Roman" charset="0"/>
                        <a:ea typeface="Calibri" charset="0"/>
                        <a:cs typeface="Arial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Times New Roman" charset="0"/>
                        </a:rPr>
                        <a:t>Development Prototype Operator</a:t>
                      </a:r>
                      <a:endParaRPr lang="en-US" sz="1600">
                        <a:effectLst/>
                        <a:latin typeface="Times New Roman" charset="0"/>
                        <a:ea typeface="Calibri" charset="0"/>
                        <a:cs typeface="Arial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09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Times New Roman" charset="0"/>
                        </a:rPr>
                        <a:t>EMO</a:t>
                      </a:r>
                      <a:endParaRPr lang="en-US" sz="1600">
                        <a:effectLst/>
                        <a:latin typeface="Times New Roman" charset="0"/>
                        <a:ea typeface="Calibri" charset="0"/>
                        <a:cs typeface="Arial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Times New Roman" charset="0"/>
                        </a:rPr>
                        <a:t>Engineering Model Operator</a:t>
                      </a:r>
                      <a:endParaRPr lang="en-US" sz="1600">
                        <a:effectLst/>
                        <a:latin typeface="Times New Roman" charset="0"/>
                        <a:ea typeface="Calibri" charset="0"/>
                        <a:cs typeface="Arial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09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Times New Roman" charset="0"/>
                        </a:rPr>
                        <a:t>SDTE</a:t>
                      </a:r>
                      <a:endParaRPr lang="en-US" sz="1600">
                        <a:effectLst/>
                        <a:latin typeface="Times New Roman" charset="0"/>
                        <a:ea typeface="Calibri" charset="0"/>
                        <a:cs typeface="Arial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Times New Roman" charset="0"/>
                        </a:rPr>
                        <a:t>Software development &amp; test engineer</a:t>
                      </a:r>
                      <a:endParaRPr lang="en-US" sz="1600">
                        <a:effectLst/>
                        <a:latin typeface="Times New Roman" charset="0"/>
                        <a:ea typeface="Calibri" charset="0"/>
                        <a:cs typeface="Arial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09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Times New Roman" charset="0"/>
                        </a:rPr>
                        <a:t>DAA</a:t>
                      </a:r>
                      <a:endParaRPr lang="en-US" sz="1600">
                        <a:effectLst/>
                        <a:latin typeface="Times New Roman" charset="0"/>
                        <a:ea typeface="Calibri" charset="0"/>
                        <a:cs typeface="Arial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Times New Roman" charset="0"/>
                        </a:rPr>
                        <a:t>Data analyst and archivist</a:t>
                      </a:r>
                      <a:endParaRPr lang="en-US" sz="1600">
                        <a:effectLst/>
                        <a:latin typeface="Times New Roman" charset="0"/>
                        <a:ea typeface="Calibri" charset="0"/>
                        <a:cs typeface="Arial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09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Times New Roman" charset="0"/>
                        </a:rPr>
                        <a:t>LM</a:t>
                      </a:r>
                      <a:endParaRPr lang="en-US" sz="1600">
                        <a:effectLst/>
                        <a:latin typeface="Times New Roman" charset="0"/>
                        <a:ea typeface="Calibri" charset="0"/>
                        <a:cs typeface="Arial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Times New Roman" charset="0"/>
                        </a:rPr>
                        <a:t>Lab manager</a:t>
                      </a:r>
                      <a:endParaRPr lang="en-US" sz="1600">
                        <a:effectLst/>
                        <a:latin typeface="Times New Roman" charset="0"/>
                        <a:ea typeface="Calibri" charset="0"/>
                        <a:cs typeface="Arial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09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Times New Roman" charset="0"/>
                        </a:rPr>
                        <a:t>MOCL</a:t>
                      </a:r>
                      <a:endParaRPr lang="en-US" sz="1600">
                        <a:effectLst/>
                        <a:latin typeface="Times New Roman" charset="0"/>
                        <a:ea typeface="Calibri" charset="0"/>
                        <a:cs typeface="Arial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Times New Roman" charset="0"/>
                        </a:rPr>
                        <a:t>MOXIE Operations Center Lead</a:t>
                      </a:r>
                      <a:endParaRPr lang="en-US" sz="1600">
                        <a:effectLst/>
                        <a:latin typeface="Times New Roman" charset="0"/>
                        <a:ea typeface="Calibri" charset="0"/>
                        <a:cs typeface="Arial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09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Times New Roman" charset="0"/>
                        </a:rPr>
                        <a:t>Doc</a:t>
                      </a:r>
                      <a:endParaRPr lang="en-US" sz="1600">
                        <a:effectLst/>
                        <a:latin typeface="Times New Roman" charset="0"/>
                        <a:ea typeface="Calibri" charset="0"/>
                        <a:cs typeface="Arial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Times New Roman" charset="0"/>
                        </a:rPr>
                        <a:t>Documentarian</a:t>
                      </a:r>
                      <a:endParaRPr lang="en-US" sz="1600">
                        <a:effectLst/>
                        <a:latin typeface="Times New Roman" charset="0"/>
                        <a:ea typeface="Calibri" charset="0"/>
                        <a:cs typeface="Arial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09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Times New Roman" charset="0"/>
                        </a:rPr>
                        <a:t>TEL</a:t>
                      </a:r>
                      <a:endParaRPr lang="en-US" sz="1600">
                        <a:effectLst/>
                        <a:latin typeface="Times New Roman" charset="0"/>
                        <a:ea typeface="Calibri" charset="0"/>
                        <a:cs typeface="Arial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Times New Roman" charset="0"/>
                        </a:rPr>
                        <a:t>Technical Engineering Lead</a:t>
                      </a:r>
                      <a:endParaRPr lang="en-US" sz="1600" dirty="0">
                        <a:effectLst/>
                        <a:latin typeface="Times New Roman" charset="0"/>
                        <a:ea typeface="Calibri" charset="0"/>
                        <a:cs typeface="Arial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438" name="Table 437"/>
          <p:cNvGraphicFramePr>
            <a:graphicFrameLocks noGrp="1"/>
          </p:cNvGraphicFramePr>
          <p:nvPr>
            <p:extLst/>
          </p:nvPr>
        </p:nvGraphicFramePr>
        <p:xfrm>
          <a:off x="215055" y="1092705"/>
          <a:ext cx="4000765" cy="2113278"/>
        </p:xfrm>
        <a:graphic>
          <a:graphicData uri="http://schemas.openxmlformats.org/drawingml/2006/table">
            <a:tbl>
              <a:tblPr firstRow="1" firstCol="1" bandRow="1"/>
              <a:tblGrid>
                <a:gridCol w="7403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09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PI</a:t>
                      </a: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Principal</a:t>
                      </a:r>
                      <a:r>
                        <a:rPr lang="en-US" sz="1500" baseline="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Investigator</a:t>
                      </a:r>
                      <a:endParaRPr lang="en-US" sz="1500" dirty="0"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9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DPI</a:t>
                      </a: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Deputy Principal Investigator</a:t>
                      </a: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CoI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Co-Investigator</a:t>
                      </a: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TGL</a:t>
                      </a: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Theme Group Lead</a:t>
                      </a: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09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COL</a:t>
                      </a: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Collaborator</a:t>
                      </a: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09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SPD</a:t>
                      </a: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Student</a:t>
                      </a:r>
                      <a:r>
                        <a:rPr lang="en-US" sz="1500" baseline="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/ Postdoc</a:t>
                      </a:r>
                      <a:endParaRPr lang="en-US" sz="1500" dirty="0"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09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AST</a:t>
                      </a: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Associated staff</a:t>
                      </a: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09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Admin</a:t>
                      </a: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Administrative</a:t>
                      </a:r>
                      <a:r>
                        <a:rPr lang="en-US" sz="1500" baseline="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support</a:t>
                      </a:r>
                      <a:endParaRPr lang="en-US" sz="1500" dirty="0"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39" name="TextBox 438"/>
          <p:cNvSpPr txBox="1"/>
          <p:nvPr/>
        </p:nvSpPr>
        <p:spPr>
          <a:xfrm>
            <a:off x="153680" y="657836"/>
            <a:ext cx="14141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Science roles</a:t>
            </a:r>
          </a:p>
        </p:txBody>
      </p:sp>
      <p:sp>
        <p:nvSpPr>
          <p:cNvPr id="440" name="TextBox 439"/>
          <p:cNvSpPr txBox="1"/>
          <p:nvPr/>
        </p:nvSpPr>
        <p:spPr>
          <a:xfrm>
            <a:off x="-3288" y="6157764"/>
            <a:ext cx="16898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Operations roles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E65C04A0-843E-C546-A662-E21BE2706EE2}"/>
              </a:ext>
            </a:extLst>
          </p:cNvPr>
          <p:cNvGrpSpPr/>
          <p:nvPr/>
        </p:nvGrpSpPr>
        <p:grpSpPr>
          <a:xfrm>
            <a:off x="5933649" y="1762565"/>
            <a:ext cx="5795748" cy="2440007"/>
            <a:chOff x="3483763" y="1876845"/>
            <a:chExt cx="4346811" cy="1830005"/>
          </a:xfrm>
        </p:grpSpPr>
        <p:sp>
          <p:nvSpPr>
            <p:cNvPr id="72" name="Rounded Rectangle 71">
              <a:extLst>
                <a:ext uri="{FF2B5EF4-FFF2-40B4-BE49-F238E27FC236}">
                  <a16:creationId xmlns:a16="http://schemas.microsoft.com/office/drawing/2014/main" id="{98355F18-548F-654A-B3CA-E683419764BE}"/>
                </a:ext>
              </a:extLst>
            </p:cNvPr>
            <p:cNvSpPr/>
            <p:nvPr/>
          </p:nvSpPr>
          <p:spPr>
            <a:xfrm>
              <a:off x="5625995" y="3255556"/>
              <a:ext cx="1229368" cy="451294"/>
            </a:xfrm>
            <a:prstGeom prst="roundRect">
              <a:avLst/>
            </a:prstGeom>
            <a:noFill/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 defTabSz="609585"/>
              <a:r>
                <a:rPr lang="en-US" sz="1467" dirty="0">
                  <a:solidFill>
                    <a:prstClr val="black"/>
                  </a:solidFill>
                </a:rPr>
                <a:t>Uplink/Downlink PUDL</a:t>
              </a:r>
            </a:p>
          </p:txBody>
        </p:sp>
        <p:sp>
          <p:nvSpPr>
            <p:cNvPr id="73" name="Rounded Rectangle 72">
              <a:extLst>
                <a:ext uri="{FF2B5EF4-FFF2-40B4-BE49-F238E27FC236}">
                  <a16:creationId xmlns:a16="http://schemas.microsoft.com/office/drawing/2014/main" id="{D0A9ECDC-5E5E-984C-89A5-48EA809F924F}"/>
                </a:ext>
              </a:extLst>
            </p:cNvPr>
            <p:cNvSpPr/>
            <p:nvPr/>
          </p:nvSpPr>
          <p:spPr>
            <a:xfrm>
              <a:off x="4281260" y="3255556"/>
              <a:ext cx="1223207" cy="451294"/>
            </a:xfrm>
            <a:prstGeom prst="roundRect">
              <a:avLst/>
            </a:prstGeom>
            <a:noFill/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67" dirty="0">
                  <a:solidFill>
                    <a:prstClr val="black"/>
                  </a:solidFill>
                </a:rPr>
                <a:t>Data analysis &amp; archival</a:t>
              </a:r>
              <a:endParaRPr 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74" name="Rounded Rectangle 73">
              <a:extLst>
                <a:ext uri="{FF2B5EF4-FFF2-40B4-BE49-F238E27FC236}">
                  <a16:creationId xmlns:a16="http://schemas.microsoft.com/office/drawing/2014/main" id="{E122EE54-7240-B342-AC50-4D93C67814BF}"/>
                </a:ext>
              </a:extLst>
            </p:cNvPr>
            <p:cNvSpPr/>
            <p:nvPr/>
          </p:nvSpPr>
          <p:spPr>
            <a:xfrm>
              <a:off x="4647877" y="1876845"/>
              <a:ext cx="1904810" cy="255389"/>
            </a:xfrm>
            <a:prstGeom prst="round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 defTabSz="609585"/>
              <a:r>
                <a:rPr lang="en-US" sz="1400" dirty="0">
                  <a:solidFill>
                    <a:prstClr val="black"/>
                  </a:solidFill>
                </a:rPr>
                <a:t>MOXIE Operation Centers</a:t>
              </a:r>
            </a:p>
          </p:txBody>
        </p:sp>
        <p:sp>
          <p:nvSpPr>
            <p:cNvPr id="75" name="Rounded Rectangle 74">
              <a:extLst>
                <a:ext uri="{FF2B5EF4-FFF2-40B4-BE49-F238E27FC236}">
                  <a16:creationId xmlns:a16="http://schemas.microsoft.com/office/drawing/2014/main" id="{4FD08B16-B385-1043-A61D-82067165F15C}"/>
                </a:ext>
              </a:extLst>
            </p:cNvPr>
            <p:cNvSpPr/>
            <p:nvPr/>
          </p:nvSpPr>
          <p:spPr>
            <a:xfrm>
              <a:off x="6343931" y="2416967"/>
              <a:ext cx="1486643" cy="45129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67" dirty="0">
                  <a:solidFill>
                    <a:prstClr val="black"/>
                  </a:solidFill>
                </a:rPr>
                <a:t>Strategic &amp; Campaign Planning</a:t>
              </a:r>
            </a:p>
          </p:txBody>
        </p:sp>
        <p:sp>
          <p:nvSpPr>
            <p:cNvPr id="76" name="Rounded Rectangle 75">
              <a:extLst>
                <a:ext uri="{FF2B5EF4-FFF2-40B4-BE49-F238E27FC236}">
                  <a16:creationId xmlns:a16="http://schemas.microsoft.com/office/drawing/2014/main" id="{CD5B5A3C-7855-DB41-98D7-2A1F830C5055}"/>
                </a:ext>
              </a:extLst>
            </p:cNvPr>
            <p:cNvSpPr/>
            <p:nvPr/>
          </p:nvSpPr>
          <p:spPr>
            <a:xfrm>
              <a:off x="4959886" y="2416967"/>
              <a:ext cx="1280793" cy="45129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67" dirty="0">
                  <a:solidFill>
                    <a:prstClr val="black"/>
                  </a:solidFill>
                </a:rPr>
                <a:t>Tactical implementation</a:t>
              </a:r>
              <a:endParaRPr 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77" name="Rounded Rectangle 76">
              <a:extLst>
                <a:ext uri="{FF2B5EF4-FFF2-40B4-BE49-F238E27FC236}">
                  <a16:creationId xmlns:a16="http://schemas.microsoft.com/office/drawing/2014/main" id="{58B3071E-7F6E-B948-BB90-219E9F927C89}"/>
                </a:ext>
              </a:extLst>
            </p:cNvPr>
            <p:cNvSpPr/>
            <p:nvPr/>
          </p:nvSpPr>
          <p:spPr>
            <a:xfrm>
              <a:off x="3483763" y="2405437"/>
              <a:ext cx="1390248" cy="45129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 defTabSz="609585"/>
              <a:r>
                <a:rPr lang="en-US" sz="1467" dirty="0">
                  <a:solidFill>
                    <a:prstClr val="black"/>
                  </a:solidFill>
                </a:rPr>
                <a:t>RCT development &amp; validation</a:t>
              </a:r>
            </a:p>
          </p:txBody>
        </p:sp>
        <p:cxnSp>
          <p:nvCxnSpPr>
            <p:cNvPr id="78" name="Elbow Connector 77">
              <a:extLst>
                <a:ext uri="{FF2B5EF4-FFF2-40B4-BE49-F238E27FC236}">
                  <a16:creationId xmlns:a16="http://schemas.microsoft.com/office/drawing/2014/main" id="{F95D0658-EE9E-9642-A192-697F02F7E007}"/>
                </a:ext>
              </a:extLst>
            </p:cNvPr>
            <p:cNvCxnSpPr>
              <a:stCxn id="76" idx="2"/>
              <a:endCxn id="73" idx="0"/>
            </p:cNvCxnSpPr>
            <p:nvPr/>
          </p:nvCxnSpPr>
          <p:spPr>
            <a:xfrm rot="5400000">
              <a:off x="5052926" y="2708200"/>
              <a:ext cx="387295" cy="707419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Elbow Connector 78">
              <a:extLst>
                <a:ext uri="{FF2B5EF4-FFF2-40B4-BE49-F238E27FC236}">
                  <a16:creationId xmlns:a16="http://schemas.microsoft.com/office/drawing/2014/main" id="{0D41BAEB-D7B2-C342-B59A-BF6478055F31}"/>
                </a:ext>
              </a:extLst>
            </p:cNvPr>
            <p:cNvCxnSpPr>
              <a:stCxn id="76" idx="2"/>
              <a:endCxn id="72" idx="0"/>
            </p:cNvCxnSpPr>
            <p:nvPr/>
          </p:nvCxnSpPr>
          <p:spPr>
            <a:xfrm rot="16200000" flipH="1">
              <a:off x="5726833" y="2741710"/>
              <a:ext cx="387295" cy="640397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Elbow Connector 79">
              <a:extLst>
                <a:ext uri="{FF2B5EF4-FFF2-40B4-BE49-F238E27FC236}">
                  <a16:creationId xmlns:a16="http://schemas.microsoft.com/office/drawing/2014/main" id="{AB827E77-A7E5-C143-B3A1-917341403769}"/>
                </a:ext>
              </a:extLst>
            </p:cNvPr>
            <p:cNvCxnSpPr>
              <a:stCxn id="74" idx="2"/>
              <a:endCxn id="75" idx="0"/>
            </p:cNvCxnSpPr>
            <p:nvPr/>
          </p:nvCxnSpPr>
          <p:spPr>
            <a:xfrm rot="16200000" flipH="1">
              <a:off x="6201401" y="1531115"/>
              <a:ext cx="284733" cy="1486970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1EA10455-CDF1-8140-B5C0-B1806DC75F7D}"/>
                </a:ext>
              </a:extLst>
            </p:cNvPr>
            <p:cNvCxnSpPr>
              <a:stCxn id="74" idx="2"/>
              <a:endCxn id="76" idx="0"/>
            </p:cNvCxnSpPr>
            <p:nvPr/>
          </p:nvCxnSpPr>
          <p:spPr>
            <a:xfrm>
              <a:off x="5600283" y="2132234"/>
              <a:ext cx="0" cy="2847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Elbow Connector 81">
              <a:extLst>
                <a:ext uri="{FF2B5EF4-FFF2-40B4-BE49-F238E27FC236}">
                  <a16:creationId xmlns:a16="http://schemas.microsoft.com/office/drawing/2014/main" id="{8AAC7C14-2899-354D-A543-7522EBB2E599}"/>
                </a:ext>
              </a:extLst>
            </p:cNvPr>
            <p:cNvCxnSpPr>
              <a:stCxn id="74" idx="2"/>
              <a:endCxn id="77" idx="0"/>
            </p:cNvCxnSpPr>
            <p:nvPr/>
          </p:nvCxnSpPr>
          <p:spPr>
            <a:xfrm rot="5400000">
              <a:off x="4752984" y="1558138"/>
              <a:ext cx="273202" cy="1421396"/>
            </a:xfrm>
            <a:prstGeom prst="bentConnector3">
              <a:avLst>
                <a:gd name="adj1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Rounded Rectangle 82">
            <a:extLst>
              <a:ext uri="{FF2B5EF4-FFF2-40B4-BE49-F238E27FC236}">
                <a16:creationId xmlns:a16="http://schemas.microsoft.com/office/drawing/2014/main" id="{6880D6A7-D559-A643-AA6E-F353F63E5A74}"/>
              </a:ext>
            </a:extLst>
          </p:cNvPr>
          <p:cNvSpPr/>
          <p:nvPr/>
        </p:nvSpPr>
        <p:spPr>
          <a:xfrm>
            <a:off x="3688721" y="5270692"/>
            <a:ext cx="1023209" cy="60172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67">
                <a:solidFill>
                  <a:prstClr val="black"/>
                </a:solidFill>
              </a:rPr>
              <a:t>Admin </a:t>
            </a:r>
            <a:r>
              <a:rPr lang="en-US" sz="1467" dirty="0">
                <a:solidFill>
                  <a:prstClr val="black"/>
                </a:solidFill>
              </a:rPr>
              <a:t>Support</a:t>
            </a:r>
            <a:endParaRPr 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876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04C4B2D-D88F-C241-802A-007F87CE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Run Control Tables (RCT)</a:t>
            </a:r>
          </a:p>
          <a:p>
            <a:pPr lvl="1"/>
            <a:r>
              <a:rPr lang="en-US" dirty="0"/>
              <a:t>Master control for a MOXIE run</a:t>
            </a:r>
          </a:p>
          <a:p>
            <a:pPr lvl="1"/>
            <a:r>
              <a:rPr lang="en-US" dirty="0"/>
              <a:t>All parameters that can be changed step-wise </a:t>
            </a:r>
          </a:p>
          <a:p>
            <a:pPr lvl="2"/>
            <a:r>
              <a:rPr lang="en-US" dirty="0"/>
              <a:t>I</a:t>
            </a:r>
            <a:r>
              <a:rPr lang="en-US" baseline="-25000" dirty="0"/>
              <a:t>SOXE</a:t>
            </a:r>
            <a:r>
              <a:rPr lang="en-US" dirty="0"/>
              <a:t>, </a:t>
            </a:r>
            <a:r>
              <a:rPr lang="en-US" dirty="0" err="1"/>
              <a:t>T</a:t>
            </a:r>
            <a:r>
              <a:rPr lang="en-US" baseline="-25000" dirty="0" err="1"/>
              <a:t>soxe</a:t>
            </a:r>
            <a:r>
              <a:rPr lang="en-US" dirty="0"/>
              <a:t>, P</a:t>
            </a:r>
            <a:r>
              <a:rPr lang="en-US" baseline="-25000" dirty="0"/>
              <a:t>4</a:t>
            </a:r>
            <a:r>
              <a:rPr lang="en-US" dirty="0"/>
              <a:t>, etc.</a:t>
            </a:r>
          </a:p>
          <a:p>
            <a:r>
              <a:rPr lang="en-US" dirty="0"/>
              <a:t>Parameter tables</a:t>
            </a:r>
          </a:p>
          <a:p>
            <a:pPr lvl="1"/>
            <a:r>
              <a:rPr lang="en-US" dirty="0"/>
              <a:t>Three types: </a:t>
            </a:r>
          </a:p>
          <a:p>
            <a:pPr lvl="2"/>
            <a:r>
              <a:rPr lang="en-US" dirty="0"/>
              <a:t>Safety limits</a:t>
            </a:r>
          </a:p>
          <a:p>
            <a:pPr lvl="2"/>
            <a:r>
              <a:rPr lang="en-US" dirty="0"/>
              <a:t>Algorithm parameters</a:t>
            </a:r>
          </a:p>
          <a:p>
            <a:pPr lvl="2"/>
            <a:r>
              <a:rPr lang="en-US" dirty="0"/>
              <a:t>Run parameters</a:t>
            </a:r>
          </a:p>
          <a:p>
            <a:pPr lvl="1"/>
            <a:r>
              <a:rPr lang="en-US" dirty="0"/>
              <a:t>Not </a:t>
            </a:r>
            <a:r>
              <a:rPr lang="en-US" dirty="0" err="1"/>
              <a:t>changable</a:t>
            </a:r>
            <a:r>
              <a:rPr lang="en-US" dirty="0"/>
              <a:t> step-wise!</a:t>
            </a:r>
          </a:p>
          <a:p>
            <a:pPr lvl="1"/>
            <a:r>
              <a:rPr lang="en-US" dirty="0"/>
              <a:t>Critical that we maintain association with RCTs!</a:t>
            </a:r>
          </a:p>
          <a:p>
            <a:r>
              <a:rPr lang="en-US" dirty="0"/>
              <a:t>Metadata (Science Team use only)</a:t>
            </a:r>
          </a:p>
          <a:p>
            <a:pPr lvl="1"/>
            <a:r>
              <a:rPr lang="en-US" dirty="0"/>
              <a:t>Information used for simulations</a:t>
            </a:r>
          </a:p>
          <a:p>
            <a:pPr lvl="2"/>
            <a:r>
              <a:rPr lang="en-US" dirty="0"/>
              <a:t>SOXE ASR, external P/T, etc.</a:t>
            </a:r>
          </a:p>
          <a:p>
            <a:pPr lvl="2"/>
            <a:r>
              <a:rPr lang="en-US" dirty="0"/>
              <a:t>Parameter table IDs</a:t>
            </a:r>
          </a:p>
          <a:p>
            <a:pPr lvl="2"/>
            <a:r>
              <a:rPr lang="en-US" dirty="0"/>
              <a:t>Command sequence IDs</a:t>
            </a:r>
          </a:p>
          <a:p>
            <a:pPr lvl="2"/>
            <a:r>
              <a:rPr lang="en-US" dirty="0"/>
              <a:t>Archival data IDs</a:t>
            </a:r>
          </a:p>
          <a:p>
            <a:pPr lvl="1"/>
            <a:r>
              <a:rPr lang="en-US" dirty="0"/>
              <a:t>We should also create these to accompany archival flight data</a:t>
            </a:r>
          </a:p>
          <a:p>
            <a:pPr marL="609585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C488C00-C50B-1348-B48E-4A9492DD6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MOXIE Table types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1C504-19FA-FA4F-AFDD-B622255D2A9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2161838" y="10660063"/>
            <a:ext cx="4094162" cy="204787"/>
          </a:xfrm>
          <a:prstGeom prst="rect">
            <a:avLst/>
          </a:prstGeom>
        </p:spPr>
        <p:txBody>
          <a:bodyPr/>
          <a:lstStyle/>
          <a:p>
            <a:fld id="{3A701A60-177B-466A-9341-9EF933434FEE}" type="slidenum">
              <a:rPr lang="en-US" sz="1333">
                <a:solidFill>
                  <a:prstClr val="white">
                    <a:lumMod val="50000"/>
                  </a:prstClr>
                </a:solidFill>
              </a:rPr>
              <a:pPr/>
              <a:t>24</a:t>
            </a:fld>
            <a:endParaRPr lang="en-US" sz="1333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0014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32512C-AEE3-5C4F-BD63-C7F1F4E4C586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Run Control Table content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AFE416E9-CC22-1F45-8371-A428FF377711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38699887"/>
              </p:ext>
            </p:extLst>
          </p:nvPr>
        </p:nvGraphicFramePr>
        <p:xfrm>
          <a:off x="2878813" y="2390122"/>
          <a:ext cx="10498373" cy="5935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73965">
                  <a:extLst>
                    <a:ext uri="{9D8B030D-6E8A-4147-A177-3AD203B41FA5}">
                      <a16:colId xmlns:a16="http://schemas.microsoft.com/office/drawing/2014/main" val="3375450138"/>
                    </a:ext>
                  </a:extLst>
                </a:gridCol>
                <a:gridCol w="7924408">
                  <a:extLst>
                    <a:ext uri="{9D8B030D-6E8A-4147-A177-3AD203B41FA5}">
                      <a16:colId xmlns:a16="http://schemas.microsoft.com/office/drawing/2014/main" val="4000175915"/>
                    </a:ext>
                  </a:extLst>
                </a:gridCol>
              </a:tblGrid>
              <a:tr h="496532">
                <a:tc>
                  <a:txBody>
                    <a:bodyPr/>
                    <a:lstStyle/>
                    <a:p>
                      <a:r>
                        <a:rPr lang="en-US" sz="1900" dirty="0"/>
                        <a:t># of Steps</a:t>
                      </a:r>
                    </a:p>
                  </a:txBody>
                  <a:tcPr marL="121920" marR="121920" marT="60960" marB="6096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Up to 64</a:t>
                      </a:r>
                    </a:p>
                  </a:txBody>
                  <a:tcPr marL="121920" marR="121920" marT="60960" marB="6096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25124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1900" dirty="0"/>
                        <a:t>Step #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(0-63)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156642421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1900" dirty="0"/>
                        <a:t>Duration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Seconds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38155533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1900" dirty="0"/>
                        <a:t>T</a:t>
                      </a:r>
                      <a:r>
                        <a:rPr lang="en-US" sz="1900" baseline="-25000" dirty="0"/>
                        <a:t>SOXE</a:t>
                      </a:r>
                      <a:r>
                        <a:rPr lang="en-US" sz="1900" baseline="0" dirty="0"/>
                        <a:t> </a:t>
                      </a:r>
                      <a:r>
                        <a:rPr lang="en-US" sz="1900" baseline="0" dirty="0" err="1"/>
                        <a:t>setpoints</a:t>
                      </a:r>
                      <a:r>
                        <a:rPr lang="en-US" sz="1900" baseline="0" dirty="0"/>
                        <a:t> (2)</a:t>
                      </a:r>
                      <a:endParaRPr lang="en-US" sz="1900" baseline="-250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SOXE Temperatures, Top and bottom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70883511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/>
                        <a:t>T</a:t>
                      </a:r>
                      <a:r>
                        <a:rPr lang="en-US" sz="1900" baseline="-25000" dirty="0"/>
                        <a:t>SOXE</a:t>
                      </a:r>
                      <a:r>
                        <a:rPr lang="en-US" sz="1900" baseline="0" dirty="0"/>
                        <a:t> limits (4)</a:t>
                      </a:r>
                      <a:endParaRPr lang="en-US" sz="1900" baseline="-250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900" i="1" dirty="0"/>
                        <a:t>Max, min </a:t>
                      </a:r>
                      <a:r>
                        <a:rPr lang="en-US" sz="1900" dirty="0"/>
                        <a:t>limits, Top &amp; Bottom (abort if exceeded)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400572025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1900" dirty="0"/>
                        <a:t>P</a:t>
                      </a:r>
                      <a:r>
                        <a:rPr lang="en-US" sz="1900" baseline="-25000" dirty="0"/>
                        <a:t>4 </a:t>
                      </a:r>
                      <a:r>
                        <a:rPr lang="en-US" sz="1900" baseline="0" dirty="0" err="1"/>
                        <a:t>setpoint</a:t>
                      </a:r>
                      <a:endParaRPr lang="en-US" sz="1900" baseline="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Controls compressor speed. 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226993253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1900" dirty="0"/>
                        <a:t>P</a:t>
                      </a:r>
                      <a:r>
                        <a:rPr lang="en-US" sz="1900" baseline="-25000" dirty="0"/>
                        <a:t>4 </a:t>
                      </a:r>
                      <a:r>
                        <a:rPr lang="en-US" sz="1900" baseline="0" dirty="0"/>
                        <a:t>offset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Allows fixed compressor speed to be set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2563949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/>
                        <a:t>P</a:t>
                      </a:r>
                      <a:r>
                        <a:rPr lang="en-US" sz="1900" baseline="-25000" dirty="0"/>
                        <a:t>4</a:t>
                      </a:r>
                      <a:r>
                        <a:rPr lang="en-US" sz="1900" baseline="0" dirty="0"/>
                        <a:t> limits (2)</a:t>
                      </a:r>
                      <a:endParaRPr lang="en-US" sz="1900" baseline="-250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900" i="1" dirty="0"/>
                        <a:t>Max, min </a:t>
                      </a:r>
                      <a:r>
                        <a:rPr lang="en-US" sz="1900" dirty="0"/>
                        <a:t>limits (abort if exceeded)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707812522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1900" dirty="0"/>
                        <a:t>I</a:t>
                      </a:r>
                      <a:r>
                        <a:rPr lang="en-US" sz="1900" baseline="-25000" dirty="0"/>
                        <a:t>SOXE</a:t>
                      </a:r>
                      <a:r>
                        <a:rPr lang="en-US" sz="1900" baseline="0" dirty="0"/>
                        <a:t> </a:t>
                      </a:r>
                      <a:r>
                        <a:rPr lang="en-US" sz="1900" baseline="0" dirty="0" err="1"/>
                        <a:t>setpoints</a:t>
                      </a:r>
                      <a:endParaRPr lang="en-US" sz="1900" baseline="-250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SOXE current(s), Top &amp; Bottom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439578723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1900" dirty="0"/>
                        <a:t>I</a:t>
                      </a:r>
                      <a:r>
                        <a:rPr lang="en-US" sz="1900" baseline="-25000" dirty="0"/>
                        <a:t>SOXE</a:t>
                      </a:r>
                      <a:r>
                        <a:rPr lang="en-US" sz="1900" baseline="0" dirty="0"/>
                        <a:t> offset</a:t>
                      </a:r>
                      <a:endParaRPr lang="en-US" sz="1900" baseline="-250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Allows fixed voltage to be set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614559519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baseline="0" dirty="0"/>
                        <a:t>Utilization limits (4)</a:t>
                      </a:r>
                      <a:endParaRPr lang="en-US" sz="1900" baseline="-250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900" i="1" dirty="0"/>
                        <a:t>Max, min </a:t>
                      </a:r>
                      <a:r>
                        <a:rPr lang="en-US" sz="1900" dirty="0"/>
                        <a:t>limits, I</a:t>
                      </a:r>
                      <a:r>
                        <a:rPr lang="en-US" sz="1900" baseline="-25000" dirty="0"/>
                        <a:t>SOXE</a:t>
                      </a:r>
                      <a:r>
                        <a:rPr lang="en-US" sz="1900" dirty="0"/>
                        <a:t>/P</a:t>
                      </a:r>
                      <a:r>
                        <a:rPr lang="en-US" sz="1900" baseline="-25000" dirty="0"/>
                        <a:t>4</a:t>
                      </a:r>
                      <a:r>
                        <a:rPr lang="en-US" sz="1900" dirty="0"/>
                        <a:t>: Top &amp; Bottom (abort if exceeded)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726438941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baseline="0" dirty="0"/>
                        <a:t>Enable flags (6)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SOXE heaters</a:t>
                      </a:r>
                      <a:r>
                        <a:rPr lang="en-US" sz="1900" baseline="0" dirty="0"/>
                        <a:t>; </a:t>
                      </a:r>
                      <a:r>
                        <a:rPr lang="en-US" sz="1900" dirty="0"/>
                        <a:t>CO</a:t>
                      </a:r>
                      <a:r>
                        <a:rPr lang="en-US" sz="1900" baseline="-25000" dirty="0"/>
                        <a:t>2</a:t>
                      </a:r>
                      <a:r>
                        <a:rPr lang="en-US" sz="1900" dirty="0"/>
                        <a:t> &amp; CO sensors; O</a:t>
                      </a:r>
                      <a:r>
                        <a:rPr lang="en-US" sz="1900" baseline="-25000" dirty="0"/>
                        <a:t>2</a:t>
                      </a:r>
                      <a:r>
                        <a:rPr lang="en-US" sz="1900" dirty="0"/>
                        <a:t> sensor; Compressor; V</a:t>
                      </a:r>
                      <a:r>
                        <a:rPr lang="en-US" sz="1900" baseline="-25000" dirty="0"/>
                        <a:t>SOXE</a:t>
                      </a:r>
                      <a:r>
                        <a:rPr lang="en-US" sz="1900" dirty="0"/>
                        <a:t> (2)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579472329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215AC9-2F66-CD4E-B617-BAD4D221C76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2161838" y="10660063"/>
            <a:ext cx="4094162" cy="204787"/>
          </a:xfrm>
          <a:prstGeom prst="rect">
            <a:avLst/>
          </a:prstGeom>
        </p:spPr>
        <p:txBody>
          <a:bodyPr/>
          <a:lstStyle/>
          <a:p>
            <a:fld id="{3A701A60-177B-466A-9341-9EF933434FEE}" type="slidenum">
              <a:rPr lang="en-US" sz="1333">
                <a:solidFill>
                  <a:prstClr val="white">
                    <a:lumMod val="50000"/>
                  </a:prstClr>
                </a:solidFill>
              </a:rPr>
              <a:pPr/>
              <a:t>25</a:t>
            </a:fld>
            <a:endParaRPr lang="en-US" sz="1333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6066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AFE416E9-CC22-1F45-8371-A428FF377711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2878814" y="1898791"/>
          <a:ext cx="10498373" cy="7680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73965">
                  <a:extLst>
                    <a:ext uri="{9D8B030D-6E8A-4147-A177-3AD203B41FA5}">
                      <a16:colId xmlns:a16="http://schemas.microsoft.com/office/drawing/2014/main" val="3375450138"/>
                    </a:ext>
                  </a:extLst>
                </a:gridCol>
                <a:gridCol w="7924408">
                  <a:extLst>
                    <a:ext uri="{9D8B030D-6E8A-4147-A177-3AD203B41FA5}">
                      <a16:colId xmlns:a16="http://schemas.microsoft.com/office/drawing/2014/main" val="4000175915"/>
                    </a:ext>
                  </a:extLst>
                </a:gridCol>
              </a:tblGrid>
              <a:tr h="365760">
                <a:tc gridSpan="2">
                  <a:txBody>
                    <a:bodyPr/>
                    <a:lstStyle/>
                    <a:p>
                      <a:r>
                        <a:rPr lang="en-US" sz="1600" dirty="0"/>
                        <a:t>Algorithm parameters</a:t>
                      </a:r>
                    </a:p>
                  </a:txBody>
                  <a:tcPr marL="121920" marR="121920" marT="60960" marB="6096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071709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dirty="0"/>
                        <a:t>Persistence on/off</a:t>
                      </a:r>
                    </a:p>
                  </a:txBody>
                  <a:tcPr marL="121920" marR="121920" marT="60960" marB="6096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Logical flag indicating if persistence is specified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94733908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dirty="0"/>
                        <a:t>Proportional Gain (5)</a:t>
                      </a:r>
                    </a:p>
                  </a:txBody>
                  <a:tcPr marL="121920" marR="121920" marT="60960" marB="6096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/>
                        <a:t>T</a:t>
                      </a:r>
                      <a:r>
                        <a:rPr lang="en-US" sz="1600" baseline="-25000" dirty="0"/>
                        <a:t>SOXE</a:t>
                      </a:r>
                      <a:r>
                        <a:rPr lang="en-US" sz="1600" baseline="0" dirty="0"/>
                        <a:t> (2), P</a:t>
                      </a:r>
                      <a:r>
                        <a:rPr lang="en-US" sz="1600" baseline="-25000" dirty="0"/>
                        <a:t>4</a:t>
                      </a:r>
                      <a:r>
                        <a:rPr lang="en-US" sz="1600" baseline="0" dirty="0"/>
                        <a:t> (compressor), I</a:t>
                      </a:r>
                      <a:r>
                        <a:rPr lang="en-US" sz="1600" baseline="-25000" dirty="0"/>
                        <a:t>SOXE</a:t>
                      </a:r>
                      <a:r>
                        <a:rPr lang="en-US" sz="1600" baseline="0" dirty="0"/>
                        <a:t> (2)</a:t>
                      </a:r>
                      <a:endParaRPr lang="en-US" sz="1600" baseline="-25000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04546473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Integral Gain (5)</a:t>
                      </a:r>
                    </a:p>
                  </a:txBody>
                  <a:tcPr marL="121920" marR="121920" marT="60960" marB="6096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/>
                        <a:t>T</a:t>
                      </a:r>
                      <a:r>
                        <a:rPr lang="en-US" sz="1600" baseline="-25000" dirty="0"/>
                        <a:t>SOXE</a:t>
                      </a:r>
                      <a:r>
                        <a:rPr lang="en-US" sz="1600" baseline="0" dirty="0"/>
                        <a:t> (2), P</a:t>
                      </a:r>
                      <a:r>
                        <a:rPr lang="en-US" sz="1600" baseline="-25000" dirty="0"/>
                        <a:t>4</a:t>
                      </a:r>
                      <a:r>
                        <a:rPr lang="en-US" sz="1600" baseline="0" dirty="0"/>
                        <a:t> (compressor), I</a:t>
                      </a:r>
                      <a:r>
                        <a:rPr lang="en-US" sz="1600" baseline="-25000" dirty="0"/>
                        <a:t>SOXE</a:t>
                      </a:r>
                      <a:r>
                        <a:rPr lang="en-US" sz="1600" baseline="0" dirty="0"/>
                        <a:t> (2)</a:t>
                      </a:r>
                      <a:endParaRPr lang="en-US" sz="1600" baseline="-25000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49691269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/>
                        <a:t>Limiter, minimum (3)</a:t>
                      </a:r>
                    </a:p>
                  </a:txBody>
                  <a:tcPr marL="121920" marR="121920" marT="60960" marB="6096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P</a:t>
                      </a:r>
                      <a:r>
                        <a:rPr lang="en-US" sz="1600" baseline="-25000" dirty="0"/>
                        <a:t>4</a:t>
                      </a:r>
                      <a:r>
                        <a:rPr lang="en-US" sz="1600" baseline="0" dirty="0"/>
                        <a:t> (compressor)</a:t>
                      </a:r>
                      <a:r>
                        <a:rPr lang="en-US" sz="1600" dirty="0"/>
                        <a:t>, </a:t>
                      </a:r>
                      <a:r>
                        <a:rPr lang="en-US" sz="1600" baseline="0" dirty="0"/>
                        <a:t>I</a:t>
                      </a:r>
                      <a:r>
                        <a:rPr lang="en-US" sz="1600" baseline="-25000" dirty="0"/>
                        <a:t>SOXE</a:t>
                      </a:r>
                      <a:r>
                        <a:rPr lang="en-US" sz="1600" baseline="0" dirty="0"/>
                        <a:t> (2)</a:t>
                      </a:r>
                      <a:endParaRPr lang="en-US" sz="1600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8054421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Limiter, maximum (7)</a:t>
                      </a:r>
                    </a:p>
                  </a:txBody>
                  <a:tcPr marL="121920" marR="121920" marT="60960" marB="6096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P</a:t>
                      </a:r>
                      <a:r>
                        <a:rPr lang="en-US" sz="1600" baseline="-25000" dirty="0"/>
                        <a:t>4</a:t>
                      </a:r>
                      <a:r>
                        <a:rPr lang="en-US" sz="1600" baseline="0" dirty="0"/>
                        <a:t> (compressor), T</a:t>
                      </a:r>
                      <a:r>
                        <a:rPr lang="en-US" sz="1600" baseline="-25000" dirty="0"/>
                        <a:t>SOXE</a:t>
                      </a:r>
                      <a:r>
                        <a:rPr lang="en-US" sz="1600" baseline="0" dirty="0"/>
                        <a:t> w/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V enabled (2), T</a:t>
                      </a:r>
                      <a:r>
                        <a:rPr lang="en-US" sz="1600" baseline="-25000" dirty="0">
                          <a:solidFill>
                            <a:schemeClr val="tx1"/>
                          </a:solidFill>
                        </a:rPr>
                        <a:t>SOXE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w/ V disabled (2)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/>
                        <a:t>, </a:t>
                      </a:r>
                      <a:r>
                        <a:rPr lang="en-US" sz="1600" baseline="0" dirty="0"/>
                        <a:t>I</a:t>
                      </a:r>
                      <a:r>
                        <a:rPr lang="en-US" sz="1600" baseline="-25000" dirty="0"/>
                        <a:t>SOXE</a:t>
                      </a:r>
                      <a:r>
                        <a:rPr lang="en-US" sz="1600" baseline="0" dirty="0"/>
                        <a:t> (2)</a:t>
                      </a:r>
                      <a:endParaRPr lang="en-US" sz="1600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027586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/>
                        <a:t>Persistence (5)</a:t>
                      </a:r>
                    </a:p>
                  </a:txBody>
                  <a:tcPr marL="121920" marR="121920" marT="60960" marB="6096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T</a:t>
                      </a:r>
                      <a:r>
                        <a:rPr lang="en-US" sz="1600" baseline="-25000" dirty="0"/>
                        <a:t>SOXE</a:t>
                      </a:r>
                      <a:r>
                        <a:rPr lang="en-US" sz="1600" baseline="0" dirty="0"/>
                        <a:t> (2), P</a:t>
                      </a:r>
                      <a:r>
                        <a:rPr lang="en-US" sz="1600" baseline="-25000" dirty="0"/>
                        <a:t>4</a:t>
                      </a:r>
                      <a:r>
                        <a:rPr lang="en-US" sz="1600" baseline="0" dirty="0"/>
                        <a:t> (compressor), Utilization </a:t>
                      </a:r>
                      <a:r>
                        <a:rPr lang="en-US" sz="1600" dirty="0"/>
                        <a:t>I</a:t>
                      </a:r>
                      <a:r>
                        <a:rPr lang="en-US" sz="1600" baseline="-25000" dirty="0"/>
                        <a:t>SOXE</a:t>
                      </a:r>
                      <a:r>
                        <a:rPr lang="en-US" sz="1600" dirty="0"/>
                        <a:t>/P4 (2)</a:t>
                      </a:r>
                      <a:r>
                        <a:rPr lang="en-US" sz="1600" baseline="0" dirty="0"/>
                        <a:t> </a:t>
                      </a:r>
                      <a:endParaRPr lang="en-US" sz="1600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903553522"/>
                  </a:ext>
                </a:extLst>
              </a:tr>
              <a:tr h="365760">
                <a:tc gridSpan="2">
                  <a:txBody>
                    <a:bodyPr/>
                    <a:lstStyle/>
                    <a:p>
                      <a:r>
                        <a:rPr lang="en-US" sz="1600" dirty="0"/>
                        <a:t>Safety Limits</a:t>
                      </a:r>
                    </a:p>
                  </a:txBody>
                  <a:tcPr marL="121920" marR="121920" marT="60960" marB="6096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2512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dirty="0"/>
                        <a:t>Persistence on/off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Logical flag indicating if persistence is specified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15664242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dirty="0"/>
                        <a:t>Pressure (4)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600" i="1" dirty="0"/>
                        <a:t>Max</a:t>
                      </a:r>
                      <a:r>
                        <a:rPr lang="en-US" sz="1600" dirty="0"/>
                        <a:t> pressure in P</a:t>
                      </a:r>
                      <a:r>
                        <a:rPr lang="en-US" sz="1600" baseline="-25000" dirty="0"/>
                        <a:t>2,3</a:t>
                      </a:r>
                      <a:r>
                        <a:rPr lang="en-US" sz="1600" dirty="0"/>
                        <a:t> (flow), P</a:t>
                      </a:r>
                      <a:r>
                        <a:rPr lang="en-US" sz="1600" baseline="-25000" dirty="0"/>
                        <a:t>4</a:t>
                      </a:r>
                      <a:r>
                        <a:rPr lang="en-US" sz="1600" dirty="0"/>
                        <a:t> (cathode exhaust), P</a:t>
                      </a:r>
                      <a:r>
                        <a:rPr lang="en-US" sz="1600" baseline="-25000" dirty="0"/>
                        <a:t>5</a:t>
                      </a:r>
                      <a:r>
                        <a:rPr lang="en-US" sz="1600" dirty="0"/>
                        <a:t> (anode exhaust) 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3815553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V</a:t>
                      </a:r>
                      <a:r>
                        <a:rPr lang="en-US" sz="1600" baseline="-25000" dirty="0"/>
                        <a:t>SOXE</a:t>
                      </a:r>
                      <a:r>
                        <a:rPr lang="en-US" sz="1600" baseline="0" dirty="0"/>
                        <a:t> (2)</a:t>
                      </a:r>
                      <a:endParaRPr lang="en-US" sz="1600" baseline="-250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600" i="1" dirty="0"/>
                        <a:t>Max</a:t>
                      </a:r>
                      <a:r>
                        <a:rPr lang="en-US" sz="1600" dirty="0"/>
                        <a:t> SOXE Voltage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708835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/>
                        <a:t>V</a:t>
                      </a:r>
                      <a:r>
                        <a:rPr lang="en-US" sz="1600" baseline="-25000" dirty="0"/>
                        <a:t>28V</a:t>
                      </a:r>
                      <a:r>
                        <a:rPr lang="en-US" sz="1600" baseline="0" dirty="0"/>
                        <a:t> supply (4)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600" i="1" dirty="0"/>
                        <a:t>Max</a:t>
                      </a:r>
                      <a:r>
                        <a:rPr lang="en-US" sz="1600" dirty="0"/>
                        <a:t> and </a:t>
                      </a:r>
                      <a:r>
                        <a:rPr lang="en-US" sz="1600" i="1" dirty="0"/>
                        <a:t>min</a:t>
                      </a:r>
                      <a:r>
                        <a:rPr lang="en-US" sz="1600" dirty="0"/>
                        <a:t> for Main &amp; SOXE 28V supplies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4005720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I</a:t>
                      </a:r>
                      <a:r>
                        <a:rPr lang="en-US" sz="1600" baseline="-25000" dirty="0"/>
                        <a:t>SOXE</a:t>
                      </a:r>
                      <a:r>
                        <a:rPr lang="en-US" sz="1600" baseline="0" dirty="0"/>
                        <a:t> (2)</a:t>
                      </a:r>
                      <a:endParaRPr lang="en-US" sz="1600" baseline="-250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600" i="1" dirty="0"/>
                        <a:t>Max</a:t>
                      </a:r>
                      <a:r>
                        <a:rPr lang="en-US" sz="1600" dirty="0"/>
                        <a:t> SOXE Current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22699325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T</a:t>
                      </a:r>
                      <a:r>
                        <a:rPr lang="en-US" sz="1600" baseline="-25000" dirty="0"/>
                        <a:t>SOXE</a:t>
                      </a:r>
                      <a:r>
                        <a:rPr lang="en-US" sz="1600" baseline="0" dirty="0"/>
                        <a:t> (2)</a:t>
                      </a:r>
                      <a:endParaRPr lang="en-US" sz="1600" baseline="-250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600" i="1" dirty="0"/>
                        <a:t>Max</a:t>
                      </a:r>
                      <a:r>
                        <a:rPr lang="en-US" sz="1600" dirty="0"/>
                        <a:t> SOXE Temperature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256394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/>
                        <a:t>Temperature (6)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600" i="1" dirty="0"/>
                        <a:t>Max</a:t>
                      </a:r>
                      <a:r>
                        <a:rPr lang="en-US" sz="1600" dirty="0"/>
                        <a:t> T</a:t>
                      </a:r>
                      <a:r>
                        <a:rPr lang="en-US" sz="1600" baseline="-25000" dirty="0"/>
                        <a:t>1</a:t>
                      </a:r>
                      <a:r>
                        <a:rPr lang="en-US" sz="1600" dirty="0"/>
                        <a:t> (sensors), T</a:t>
                      </a:r>
                      <a:r>
                        <a:rPr lang="en-US" sz="1600" baseline="-25000" dirty="0"/>
                        <a:t>3</a:t>
                      </a:r>
                      <a:r>
                        <a:rPr lang="en-US" sz="1600" dirty="0"/>
                        <a:t>,</a:t>
                      </a:r>
                      <a:r>
                        <a:rPr lang="en-US" sz="1600" baseline="-25000" dirty="0"/>
                        <a:t>4</a:t>
                      </a:r>
                      <a:r>
                        <a:rPr lang="en-US" sz="1600" dirty="0"/>
                        <a:t> (compressor), T</a:t>
                      </a:r>
                      <a:r>
                        <a:rPr lang="en-US" sz="1600" baseline="-25000" dirty="0"/>
                        <a:t>22</a:t>
                      </a:r>
                      <a:r>
                        <a:rPr lang="en-US" sz="1600" dirty="0"/>
                        <a:t> (power board); T</a:t>
                      </a:r>
                      <a:r>
                        <a:rPr lang="en-US" sz="1600" baseline="-25000" dirty="0"/>
                        <a:t>7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i="1" baseline="0" dirty="0"/>
                        <a:t>max, min</a:t>
                      </a:r>
                      <a:r>
                        <a:rPr lang="en-US" sz="1600" dirty="0"/>
                        <a:t>(baseplate) 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70781252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Persistence (17)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</a:t>
                      </a:r>
                      <a:r>
                        <a:rPr lang="en-US" sz="1600" baseline="-25000" dirty="0"/>
                        <a:t>2,3,4,5</a:t>
                      </a:r>
                      <a:r>
                        <a:rPr lang="en-US" sz="1600" dirty="0"/>
                        <a:t>, V</a:t>
                      </a:r>
                      <a:r>
                        <a:rPr lang="en-US" sz="1600" baseline="-25000" dirty="0"/>
                        <a:t>SOXE</a:t>
                      </a:r>
                      <a:r>
                        <a:rPr lang="en-US" sz="1600" dirty="0"/>
                        <a:t> (2), V</a:t>
                      </a:r>
                      <a:r>
                        <a:rPr lang="en-US" sz="1600" baseline="-25000" dirty="0"/>
                        <a:t>28V</a:t>
                      </a:r>
                      <a:r>
                        <a:rPr lang="en-US" sz="1600" dirty="0"/>
                        <a:t> (2), I</a:t>
                      </a:r>
                      <a:r>
                        <a:rPr lang="en-US" sz="1600" baseline="-25000" dirty="0"/>
                        <a:t>SOXE</a:t>
                      </a:r>
                      <a:r>
                        <a:rPr lang="en-US" sz="1600" dirty="0"/>
                        <a:t> (2), T</a:t>
                      </a:r>
                      <a:r>
                        <a:rPr lang="en-US" sz="1600" baseline="-25000" dirty="0"/>
                        <a:t>SOXE</a:t>
                      </a:r>
                      <a:r>
                        <a:rPr lang="en-US" sz="1600" dirty="0"/>
                        <a:t> (2), T</a:t>
                      </a:r>
                      <a:r>
                        <a:rPr lang="en-US" sz="1600" baseline="-25000" dirty="0"/>
                        <a:t>1,3,4,7,22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439578723"/>
                  </a:ext>
                </a:extLst>
              </a:tr>
              <a:tr h="365760">
                <a:tc gridSpan="2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Run parameters</a:t>
                      </a:r>
                    </a:p>
                  </a:txBody>
                  <a:tcPr marL="121920" marR="121920" marT="60960" marB="6096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455951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dirty="0"/>
                        <a:t>Persistence on/off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Logical flag indicating if persistence is specified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72643894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/>
                        <a:t>CO</a:t>
                      </a:r>
                      <a:r>
                        <a:rPr lang="en-US" sz="1600" baseline="-25000" dirty="0"/>
                        <a:t>2</a:t>
                      </a:r>
                      <a:r>
                        <a:rPr lang="en-US" sz="1600" baseline="0" dirty="0"/>
                        <a:t>+CO current limit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Combined maximum for </a:t>
                      </a:r>
                      <a:r>
                        <a:rPr lang="en-US" sz="1600" dirty="0" err="1"/>
                        <a:t>SmartGas</a:t>
                      </a:r>
                      <a:r>
                        <a:rPr lang="en-US" sz="1600" dirty="0"/>
                        <a:t> sensors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57947232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/>
                        <a:t>O</a:t>
                      </a:r>
                      <a:r>
                        <a:rPr lang="en-US" sz="1600" baseline="-25000" dirty="0"/>
                        <a:t>2</a:t>
                      </a:r>
                      <a:r>
                        <a:rPr lang="en-US" sz="1600" baseline="0" dirty="0"/>
                        <a:t> current limit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Maximum for </a:t>
                      </a:r>
                      <a:r>
                        <a:rPr lang="en-US" sz="1600" dirty="0" err="1"/>
                        <a:t>Pyroscience</a:t>
                      </a:r>
                      <a:r>
                        <a:rPr lang="en-US" sz="1600" dirty="0"/>
                        <a:t> sensor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63356004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/>
                        <a:t>Persistence (2)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For two items above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132030453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EB32512C-AEE3-5C4F-BD63-C7F1F4E4C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Parameter Table content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215AC9-2F66-CD4E-B617-BAD4D221C76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2231341" y="9202288"/>
            <a:ext cx="1663455" cy="205184"/>
          </a:xfrm>
        </p:spPr>
        <p:txBody>
          <a:bodyPr/>
          <a:lstStyle/>
          <a:p>
            <a:fld id="{3A701A60-177B-466A-9341-9EF933434FEE}" type="slidenum">
              <a:rPr lang="en-US" sz="1333">
                <a:solidFill>
                  <a:prstClr val="white">
                    <a:lumMod val="50000"/>
                  </a:prstClr>
                </a:solidFill>
              </a:rPr>
              <a:pPr/>
              <a:t>26</a:t>
            </a:fld>
            <a:endParaRPr lang="en-US" sz="1333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131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926" dirty="0"/>
              <a:t>Mars 2020</a:t>
            </a:r>
          </a:p>
        </p:txBody>
      </p:sp>
      <p:pic>
        <p:nvPicPr>
          <p:cNvPr id="5" name="Picture 4" descr="Mars 2020 blueprint screen 9-30-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7477" y="1482066"/>
            <a:ext cx="13391721" cy="7852351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11981274" y="9635223"/>
            <a:ext cx="2554270" cy="524778"/>
          </a:xfrm>
        </p:spPr>
        <p:txBody>
          <a:bodyPr/>
          <a:lstStyle/>
          <a:p>
            <a:pPr algn="r" defTabSz="1354684" eaLnBrk="0" fontAlgn="base">
              <a:spcBef>
                <a:spcPct val="0"/>
              </a:spcBef>
              <a:spcAft>
                <a:spcPct val="0"/>
              </a:spcAft>
            </a:pPr>
            <a:r>
              <a:rPr lang="en-US" sz="1778" kern="1200" dirty="0">
                <a:solidFill>
                  <a:prstClr val="white">
                    <a:lumMod val="75000"/>
                  </a:prstClr>
                </a:solidFill>
                <a:latin typeface="Book Antiqua"/>
                <a:ea typeface="ＭＳ Ｐゴシック" charset="-128"/>
                <a:cs typeface="+mn-cs"/>
              </a:rPr>
              <a:t>Mars 2020 Project-</a:t>
            </a:r>
            <a:fld id="{7602EEED-965B-A541-A482-49AED0D8695B}" type="slidenum">
              <a:rPr lang="en-US" sz="1778" kern="1200">
                <a:solidFill>
                  <a:prstClr val="white">
                    <a:lumMod val="75000"/>
                  </a:prstClr>
                </a:solidFill>
                <a:latin typeface="Book Antiqua"/>
                <a:ea typeface="ＭＳ Ｐゴシック" charset="-128"/>
                <a:cs typeface="+mn-cs"/>
              </a:rPr>
              <a:pPr algn="r" defTabSz="1354684" eaLnBrk="0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778" kern="1200" dirty="0">
              <a:solidFill>
                <a:prstClr val="white">
                  <a:lumMod val="75000"/>
                </a:prstClr>
              </a:solidFill>
              <a:latin typeface="Book Antiqua"/>
              <a:ea typeface="ＭＳ Ｐゴシック" charset="-128"/>
              <a:cs typeface="+mn-cs"/>
            </a:endParaRPr>
          </a:p>
        </p:txBody>
      </p:sp>
      <p:sp>
        <p:nvSpPr>
          <p:cNvPr id="8" name="Donut 7"/>
          <p:cNvSpPr/>
          <p:nvPr/>
        </p:nvSpPr>
        <p:spPr>
          <a:xfrm>
            <a:off x="1673856" y="7124942"/>
            <a:ext cx="4435058" cy="1745634"/>
          </a:xfrm>
          <a:prstGeom prst="donut">
            <a:avLst>
              <a:gd name="adj" fmla="val 3708"/>
            </a:avLst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54684" hangingPunct="1"/>
            <a:endParaRPr lang="en-US" sz="2667" kern="1200">
              <a:solidFill>
                <a:srgbClr val="302C24"/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943213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3926" y="-86347"/>
            <a:ext cx="9387585" cy="10280354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436474" y="61362"/>
          <a:ext cx="4139259" cy="70142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92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48145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M. Hecht, </a:t>
                      </a:r>
                      <a:r>
                        <a:rPr lang="en-US" sz="2400" i="1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MIT/HO (PI)</a:t>
                      </a:r>
                    </a:p>
                  </a:txBody>
                  <a:tcPr marL="0" marR="0" marT="49164" marB="49164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145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J. Hoffman, </a:t>
                      </a:r>
                      <a:r>
                        <a:rPr lang="en-US" sz="2400" i="1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MIT (DPI)</a:t>
                      </a:r>
                    </a:p>
                  </a:txBody>
                  <a:tcPr marL="0" marR="0" marT="49164" marB="49164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145">
                <a:tc>
                  <a:txBody>
                    <a:bodyPr/>
                    <a:lstStyle/>
                    <a:p>
                      <a:r>
                        <a:rPr lang="en-US" sz="2400" i="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G. Sanders, </a:t>
                      </a:r>
                      <a:r>
                        <a:rPr lang="en-US" sz="2400" i="1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JSC</a:t>
                      </a:r>
                    </a:p>
                  </a:txBody>
                  <a:tcPr marL="0" marR="0" marT="49164" marB="49164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23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D. Rapp, </a:t>
                      </a:r>
                      <a:r>
                        <a:rPr lang="en-US" sz="2400" i="1" baseline="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Consultant</a:t>
                      </a:r>
                      <a:endParaRPr lang="en-US" sz="2400" i="1" dirty="0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  <a:latin typeface="+mn-lt"/>
                        <a:cs typeface="Arial Narrow"/>
                      </a:endParaRPr>
                    </a:p>
                  </a:txBody>
                  <a:tcPr marL="0" marR="0" marT="49164" marB="49164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23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B. </a:t>
                      </a:r>
                      <a:r>
                        <a:rPr lang="en-US" sz="2400" dirty="0" err="1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Yildiz</a:t>
                      </a:r>
                      <a:r>
                        <a:rPr lang="en-US" sz="240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, </a:t>
                      </a:r>
                      <a:r>
                        <a:rPr lang="en-US" sz="2400" i="1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MIT</a:t>
                      </a:r>
                    </a:p>
                  </a:txBody>
                  <a:tcPr marL="0" marR="0" marT="49164" marB="49164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81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G. </a:t>
                      </a:r>
                      <a:r>
                        <a:rPr lang="en-US" sz="2400" dirty="0" err="1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Voecks</a:t>
                      </a:r>
                      <a:r>
                        <a:rPr lang="en-US" sz="240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, </a:t>
                      </a:r>
                      <a:r>
                        <a:rPr lang="en-US" sz="2400" i="1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JPL</a:t>
                      </a:r>
                    </a:p>
                  </a:txBody>
                  <a:tcPr marL="0" marR="0" marT="49164" marB="49164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81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K. </a:t>
                      </a:r>
                      <a:r>
                        <a:rPr lang="en-US" sz="2400" dirty="0" err="1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Lackner</a:t>
                      </a:r>
                      <a:r>
                        <a:rPr lang="en-US" sz="240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, </a:t>
                      </a:r>
                      <a:r>
                        <a:rPr lang="en-US" sz="2400" i="1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ASU</a:t>
                      </a:r>
                    </a:p>
                  </a:txBody>
                  <a:tcPr marL="0" marR="0" marT="49164" marB="49164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81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J. </a:t>
                      </a:r>
                      <a:r>
                        <a:rPr lang="en-US" sz="2400" dirty="0" err="1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Hartvigsen</a:t>
                      </a:r>
                      <a:r>
                        <a:rPr lang="en-US" sz="240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,</a:t>
                      </a:r>
                      <a:r>
                        <a:rPr lang="en-US" sz="2400" baseline="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2400" i="1" baseline="0" dirty="0" err="1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Ceramatec</a:t>
                      </a:r>
                      <a:endParaRPr lang="en-US" sz="2400" i="1" dirty="0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  <a:latin typeface="+mn-lt"/>
                        <a:cs typeface="Arial Narrow"/>
                      </a:endParaRPr>
                    </a:p>
                  </a:txBody>
                  <a:tcPr marL="0" marR="0" marT="49164" marB="49164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8145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P. Smith, </a:t>
                      </a:r>
                      <a:r>
                        <a:rPr lang="en-US" sz="2400" i="1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Space</a:t>
                      </a:r>
                      <a:r>
                        <a:rPr lang="en-US" sz="2400" i="1" baseline="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2400" i="1" baseline="0" dirty="0" err="1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Expl</a:t>
                      </a:r>
                      <a:r>
                        <a:rPr lang="en-US" sz="2400" i="1" baseline="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. Instr.</a:t>
                      </a:r>
                      <a:endParaRPr lang="en-US" sz="2400" i="1" dirty="0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  <a:latin typeface="+mn-lt"/>
                        <a:cs typeface="Arial Narrow"/>
                      </a:endParaRPr>
                    </a:p>
                  </a:txBody>
                  <a:tcPr marL="0" marR="0" marT="49164" marB="49164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48145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W. T. Pike,</a:t>
                      </a:r>
                      <a:r>
                        <a:rPr lang="en-US" sz="2400" baseline="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2400" i="1" baseline="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Imperial Coll.</a:t>
                      </a:r>
                      <a:endParaRPr lang="en-US" sz="2400" i="1" dirty="0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  <a:latin typeface="+mn-lt"/>
                        <a:cs typeface="Arial Narrow"/>
                      </a:endParaRPr>
                    </a:p>
                  </a:txBody>
                  <a:tcPr marL="0" marR="0" marT="49164" marB="49164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48145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M. Madsen, </a:t>
                      </a:r>
                      <a:r>
                        <a:rPr lang="en-US" sz="2400" i="1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U. Copen.</a:t>
                      </a:r>
                    </a:p>
                  </a:txBody>
                  <a:tcPr marL="0" marR="0" marT="49164" marB="49164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48145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C. Graves,</a:t>
                      </a:r>
                      <a:r>
                        <a:rPr lang="en-US" sz="1800" baseline="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1800" i="1" baseline="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DTU (Coll.)</a:t>
                      </a:r>
                      <a:endParaRPr lang="en-US" sz="1800" i="1" dirty="0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  <a:latin typeface="+mn-lt"/>
                        <a:cs typeface="Arial Narrow"/>
                      </a:endParaRPr>
                    </a:p>
                  </a:txBody>
                  <a:tcPr marL="0" marR="0" marT="49164" marB="49164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48145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M. de la Torre Juarez, </a:t>
                      </a:r>
                      <a:r>
                        <a:rPr lang="en-US" sz="1800" i="1" dirty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latin typeface="+mn-lt"/>
                          <a:cs typeface="Arial Narrow"/>
                        </a:rPr>
                        <a:t>JPL (Coll.)</a:t>
                      </a:r>
                    </a:p>
                  </a:txBody>
                  <a:tcPr marL="0" marR="0" marT="49164" marB="49164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11" name="Picture 10" descr="NASA insignia2Color.eps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5733" y="75124"/>
            <a:ext cx="1176228" cy="97265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751961" y="252967"/>
            <a:ext cx="2576172" cy="559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354684" eaLnBrk="0" fontAlgn="base">
              <a:spcBef>
                <a:spcPct val="0"/>
              </a:spcBef>
              <a:spcAft>
                <a:spcPct val="0"/>
              </a:spcAft>
            </a:pPr>
            <a:r>
              <a:rPr lang="en-US" sz="1704" kern="1200" dirty="0">
                <a:solidFill>
                  <a:prstClr val="white"/>
                </a:solidFill>
                <a:latin typeface="Calibri"/>
                <a:ea typeface="ＭＳ Ｐゴシック" charset="-128"/>
                <a:cs typeface="+mn-cs"/>
              </a:rPr>
              <a:t>Jet Propulsion Laboratory</a:t>
            </a:r>
          </a:p>
          <a:p>
            <a:pPr algn="ctr" defTabSz="1354684" eaLnBrk="0" fontAlgn="base">
              <a:spcBef>
                <a:spcPct val="0"/>
              </a:spcBef>
              <a:spcAft>
                <a:spcPct val="0"/>
              </a:spcAft>
            </a:pPr>
            <a:r>
              <a:rPr lang="en-US" sz="1333" kern="1200" dirty="0">
                <a:solidFill>
                  <a:prstClr val="white"/>
                </a:solidFill>
                <a:latin typeface="Calibri"/>
                <a:ea typeface="ＭＳ Ｐゴシック" charset="-128"/>
                <a:cs typeface="+mn-cs"/>
              </a:rPr>
              <a:t>California Institute of Technology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44845" y="674121"/>
            <a:ext cx="3493264" cy="411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54684" eaLnBrk="0" fontAlgn="base">
              <a:spcBef>
                <a:spcPct val="0"/>
              </a:spcBef>
              <a:spcAft>
                <a:spcPct val="0"/>
              </a:spcAft>
            </a:pPr>
            <a:r>
              <a:rPr lang="en-US" sz="2074" kern="1200" dirty="0">
                <a:solidFill>
                  <a:prstClr val="white"/>
                </a:solidFill>
                <a:latin typeface="Times" charset="0"/>
                <a:ea typeface="ＭＳ Ｐゴシック" charset="-128"/>
                <a:cs typeface="+mn-cs"/>
              </a:rPr>
              <a:t>J. </a:t>
            </a:r>
            <a:r>
              <a:rPr lang="en-US" sz="2074" kern="1200" dirty="0" err="1">
                <a:solidFill>
                  <a:prstClr val="white"/>
                </a:solidFill>
                <a:latin typeface="Times" charset="0"/>
                <a:ea typeface="ＭＳ Ｐゴシック" charset="-128"/>
                <a:cs typeface="+mn-cs"/>
              </a:rPr>
              <a:t>Mellstrom</a:t>
            </a:r>
            <a:r>
              <a:rPr lang="en-US" sz="2074" kern="1200" dirty="0">
                <a:solidFill>
                  <a:prstClr val="white"/>
                </a:solidFill>
                <a:latin typeface="Times" charset="0"/>
                <a:ea typeface="ＭＳ Ｐゴシック" charset="-128"/>
                <a:cs typeface="+mn-cs"/>
              </a:rPr>
              <a:t> , Project Manager</a:t>
            </a:r>
          </a:p>
        </p:txBody>
      </p:sp>
      <p:pic>
        <p:nvPicPr>
          <p:cNvPr id="14" name="Picture 2" descr="ompany Nam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9390" y="9426222"/>
            <a:ext cx="2822222" cy="733778"/>
          </a:xfrm>
          <a:prstGeom prst="rect">
            <a:avLst/>
          </a:prstGeom>
          <a:solidFill>
            <a:srgbClr val="0070C0"/>
          </a:solidFill>
        </p:spPr>
      </p:pic>
      <p:pic>
        <p:nvPicPr>
          <p:cNvPr id="15" name="Picture 2" descr="http://www.ceramatec.com/images/logo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02807" y="9343630"/>
            <a:ext cx="3392514" cy="83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58809" y="-46004"/>
            <a:ext cx="2474320" cy="903037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6788" y="7075579"/>
            <a:ext cx="4144747" cy="3088484"/>
          </a:xfrm>
          <a:prstGeom prst="rect">
            <a:avLst/>
          </a:prstGeom>
          <a:ln w="38100" cmpd="sng">
            <a:noFill/>
          </a:ln>
        </p:spPr>
      </p:pic>
      <p:grpSp>
        <p:nvGrpSpPr>
          <p:cNvPr id="26" name="Group 25"/>
          <p:cNvGrpSpPr/>
          <p:nvPr/>
        </p:nvGrpSpPr>
        <p:grpSpPr>
          <a:xfrm>
            <a:off x="7149646" y="1470496"/>
            <a:ext cx="6193443" cy="2631778"/>
            <a:chOff x="3911611" y="992585"/>
            <a:chExt cx="4180574" cy="1776450"/>
          </a:xfrm>
        </p:grpSpPr>
        <p:sp>
          <p:nvSpPr>
            <p:cNvPr id="21" name="Oval 20"/>
            <p:cNvSpPr>
              <a:spLocks noChangeAspect="1"/>
            </p:cNvSpPr>
            <p:nvPr/>
          </p:nvSpPr>
          <p:spPr>
            <a:xfrm>
              <a:off x="4097843" y="1150147"/>
              <a:ext cx="953089" cy="95309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54684" eaLnBrk="0" fontAlgn="base">
                <a:spcBef>
                  <a:spcPct val="0"/>
                </a:spcBef>
                <a:spcAft>
                  <a:spcPct val="0"/>
                </a:spcAft>
              </a:pPr>
              <a:endParaRPr lang="en-US" sz="741" kern="1200">
                <a:solidFill>
                  <a:prstClr val="white"/>
                </a:solidFill>
                <a:latin typeface="Book Antiqua"/>
              </a:endParaRP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911611" y="992585"/>
              <a:ext cx="4180574" cy="1776450"/>
            </a:xfrm>
            <a:prstGeom prst="rect">
              <a:avLst/>
            </a:prstGeom>
          </p:spPr>
        </p:pic>
      </p:grpSp>
      <p:sp>
        <p:nvSpPr>
          <p:cNvPr id="23" name="Oval Callout 22"/>
          <p:cNvSpPr/>
          <p:nvPr/>
        </p:nvSpPr>
        <p:spPr>
          <a:xfrm>
            <a:off x="9307445" y="5198693"/>
            <a:ext cx="2311575" cy="899695"/>
          </a:xfrm>
          <a:prstGeom prst="wedgeEllipseCallout">
            <a:avLst>
              <a:gd name="adj1" fmla="val -15936"/>
              <a:gd name="adj2" fmla="val 143337"/>
            </a:avLst>
          </a:prstGeom>
          <a:noFill/>
          <a:ln w="12700" cap="flat" cmpd="sng" algn="ctr">
            <a:solidFill>
              <a:srgbClr val="5B9BD5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354684" hangingPunct="1">
              <a:defRPr/>
            </a:pPr>
            <a:r>
              <a:rPr lang="en-US" sz="1975" spc="123" dirty="0">
                <a:solidFill>
                  <a:prstClr val="white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GOT OXYGEN?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4178" y="8475407"/>
            <a:ext cx="910959" cy="1053148"/>
          </a:xfrm>
          <a:prstGeom prst="rect">
            <a:avLst/>
          </a:prstGeom>
        </p:spPr>
      </p:pic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76629CB-7937-4506-A327-ACF88B95BB03}" type="slidenum">
              <a:rPr lang="en-US">
                <a:solidFill>
                  <a:srgbClr val="302C24">
                    <a:lumMod val="75000"/>
                    <a:lumOff val="25000"/>
                  </a:srgbClr>
                </a:solidFill>
                <a:effectLst>
                  <a:outerShdw blurRad="25400" dist="12700" dir="4200000" algn="ctr" rotWithShape="0">
                    <a:prstClr val="white">
                      <a:alpha val="40000"/>
                    </a:prstClr>
                  </a:outerShdw>
                </a:effectLst>
                <a:latin typeface="Book Antiqua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effectLst>
                <a:outerShdw blurRad="25400" dist="12700" dir="4200000" algn="ctr" rotWithShape="0">
                  <a:prstClr val="white">
                    <a:alpha val="40000"/>
                  </a:prstClr>
                </a:outerShdw>
              </a:effectLst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175125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F59F5B3-658D-F141-BBCC-C963E3854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will MOXIE do?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76D4BC6-2D71-0E4E-B762-9C11B88936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MOXIE is a 1:200 scale model of an ISRU plant for a human mission, ingesting CO</a:t>
            </a:r>
            <a:r>
              <a:rPr lang="en-US" b="1" baseline="-25000" dirty="0"/>
              <a:t>2</a:t>
            </a:r>
            <a:r>
              <a:rPr lang="en-US" b="1" dirty="0"/>
              <a:t> from the atmosphere and producing propellant-grade O</a:t>
            </a:r>
            <a:r>
              <a:rPr lang="en-US" b="1" baseline="-25000" dirty="0"/>
              <a:t>2</a:t>
            </a:r>
          </a:p>
          <a:p>
            <a:r>
              <a:rPr lang="en-US" dirty="0"/>
              <a:t>When running, MOXIE will make 6-10 g of oxygen per hour (about half as much as you need to breathe)</a:t>
            </a:r>
          </a:p>
          <a:p>
            <a:pPr lvl="1"/>
            <a:r>
              <a:rPr lang="en-US" dirty="0"/>
              <a:t>6 g/hr is end-of-life design requirement</a:t>
            </a:r>
          </a:p>
          <a:p>
            <a:pPr lvl="1"/>
            <a:r>
              <a:rPr lang="en-US" dirty="0"/>
              <a:t>12 g/hr is power supply limit. </a:t>
            </a:r>
          </a:p>
          <a:p>
            <a:pPr lvl="1"/>
            <a:r>
              <a:rPr lang="en-US" dirty="0"/>
              <a:t>End-of-life is defined as 60 test cycles (10 cycles on Mars + 10 on Earth)x3</a:t>
            </a:r>
          </a:p>
          <a:p>
            <a:r>
              <a:rPr lang="en-US" dirty="0"/>
              <a:t>MOXIE will run for about an hour, approximately one day out of every 2 months (limited by rover power system).</a:t>
            </a:r>
          </a:p>
          <a:p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/>
              <a:t> purity requirement is 98%. In practice,  &gt;99.6% consistently observed.</a:t>
            </a:r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67CF267-B163-D143-9C96-6559A691D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5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4139954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does it work?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1770945" y="1200359"/>
            <a:ext cx="12245871" cy="4656675"/>
            <a:chOff x="518389" y="1231773"/>
            <a:chExt cx="8265963" cy="3143256"/>
          </a:xfrm>
        </p:grpSpPr>
        <p:pic>
          <p:nvPicPr>
            <p:cNvPr id="3" name="Content Placeholder 4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8389" y="1231773"/>
              <a:ext cx="8167422" cy="2865478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7554953" y="4097251"/>
              <a:ext cx="1229399" cy="2777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74" i="1" dirty="0"/>
                <a:t>Meyen (2015)</a:t>
              </a:r>
            </a:p>
          </p:txBody>
        </p:sp>
      </p:grp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4C5C86-BA84-C743-AB49-8D2F75C64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6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  <p:pic>
        <p:nvPicPr>
          <p:cNvPr id="9" name="Picture 8" descr="C:\Users\fem25\OneDrive\MOXIE\Thesis\Chapters\Chapter 3 - SOXE Models\DetailedReaction.png">
            <a:extLst>
              <a:ext uri="{FF2B5EF4-FFF2-40B4-BE49-F238E27FC236}">
                <a16:creationId xmlns:a16="http://schemas.microsoft.com/office/drawing/2014/main" id="{DBEBE2BC-73EF-214D-A77A-B87CED7117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5930424"/>
            <a:ext cx="4809862" cy="39240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FD1590E-9D9E-EB40-BDB9-496DD3F8675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9863" y="7484620"/>
            <a:ext cx="5296366" cy="2165278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11" name="Picture 10" descr="C:\Users\Forrest\OneDrive\MOXIE\Thesis\Chapters\Chapter 1 2 - Introduction and Background\Stack Image.png">
            <a:extLst>
              <a:ext uri="{FF2B5EF4-FFF2-40B4-BE49-F238E27FC236}">
                <a16:creationId xmlns:a16="http://schemas.microsoft.com/office/drawing/2014/main" id="{BDDE05FA-605A-AE48-9A26-EFBBC43778F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89340" y="6436659"/>
            <a:ext cx="5597073" cy="35210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5669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Putting MOXIE together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01A60-177B-466A-9341-9EF933434FEE}" type="slidenum">
              <a:rPr lang="en-US" sz="1482">
                <a:solidFill>
                  <a:prstClr val="white">
                    <a:lumMod val="50000"/>
                  </a:prstClr>
                </a:solidFill>
              </a:rPr>
              <a:pPr/>
              <a:t>7</a:t>
            </a:fld>
            <a:endParaRPr lang="en-US" sz="1482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7283" y="2871045"/>
            <a:ext cx="3641407" cy="40610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251" y="1503988"/>
            <a:ext cx="4860647" cy="27341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185B906-8049-3F46-BF4B-97592FA93FA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251" y="6612821"/>
            <a:ext cx="4267947" cy="2803995"/>
          </a:xfrm>
          <a:prstGeom prst="rect">
            <a:avLst/>
          </a:prstGeom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1D05CB6-EE4D-4246-8B9D-DD96088D17B6}"/>
              </a:ext>
            </a:extLst>
          </p:cNvPr>
          <p:cNvCxnSpPr>
            <a:cxnSpLocks/>
          </p:cNvCxnSpPr>
          <p:nvPr/>
        </p:nvCxnSpPr>
        <p:spPr>
          <a:xfrm>
            <a:off x="6030233" y="3334871"/>
            <a:ext cx="926379" cy="663388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8EC6E83-7170-E143-A73C-75F987B4849A}"/>
              </a:ext>
            </a:extLst>
          </p:cNvPr>
          <p:cNvCxnSpPr>
            <a:cxnSpLocks/>
          </p:cNvCxnSpPr>
          <p:nvPr/>
        </p:nvCxnSpPr>
        <p:spPr>
          <a:xfrm>
            <a:off x="10285244" y="5859786"/>
            <a:ext cx="1100831" cy="753035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173ACBB-F411-7547-931F-C865D14B35A4}"/>
              </a:ext>
            </a:extLst>
          </p:cNvPr>
          <p:cNvCxnSpPr>
            <a:cxnSpLocks/>
          </p:cNvCxnSpPr>
          <p:nvPr/>
        </p:nvCxnSpPr>
        <p:spPr>
          <a:xfrm>
            <a:off x="5768272" y="8014818"/>
            <a:ext cx="4944302" cy="0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D25FAFAE-422E-3642-83FB-0219EA9CEA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78775" y="5859786"/>
            <a:ext cx="3293640" cy="398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592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8D153DB-BFBC-4D46-A5E6-A0B87B8650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12387"/>
            <a:ext cx="5360276" cy="6096000"/>
          </a:xfrm>
          <a:prstGeom prst="rect">
            <a:avLst/>
          </a:prstGeom>
          <a:ln w="28575">
            <a:solidFill>
              <a:schemeClr val="accent6"/>
            </a:solidFill>
          </a:ln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Final assembly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3C3E718-6EAB-964D-8132-DF39FBB09A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1606" y="2141096"/>
            <a:ext cx="5744533" cy="6096000"/>
          </a:xfrm>
          <a:prstGeom prst="rect">
            <a:avLst/>
          </a:prstGeom>
          <a:ln w="28575">
            <a:solidFill>
              <a:schemeClr val="accent6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EB7C8CB-A6F8-B44B-8E28-BD8910CB30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6875" y="2569804"/>
            <a:ext cx="5485200" cy="6096000"/>
          </a:xfrm>
          <a:prstGeom prst="rect">
            <a:avLst/>
          </a:prstGeom>
          <a:ln w="28575">
            <a:solidFill>
              <a:schemeClr val="accent6"/>
            </a:solidFill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23D65E1-3C4F-424B-820E-1F514008F1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65407" y="2998513"/>
            <a:ext cx="5099935" cy="6096000"/>
          </a:xfrm>
          <a:prstGeom prst="rect">
            <a:avLst/>
          </a:prstGeom>
          <a:ln w="28575">
            <a:solidFill>
              <a:schemeClr val="accent6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04FAB4-C17A-BA4B-9A37-7F66C42B4D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72525" y="3427221"/>
            <a:ext cx="4559200" cy="6096000"/>
          </a:xfrm>
          <a:prstGeom prst="rect">
            <a:avLst/>
          </a:prstGeom>
          <a:ln w="28575">
            <a:solidFill>
              <a:schemeClr val="accent6"/>
            </a:solidFill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E30CA75-AB68-9B4B-88A8-C9306C1B4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>
                <a:solidFill>
                  <a:srgbClr val="302C24">
                    <a:lumMod val="75000"/>
                    <a:lumOff val="25000"/>
                  </a:srgbClr>
                </a:solidFill>
                <a:latin typeface="Book Antiqua"/>
              </a:rPr>
              <a:pPr/>
              <a:t>8</a:t>
            </a:fld>
            <a:endParaRPr lang="en-US">
              <a:solidFill>
                <a:srgbClr val="302C24">
                  <a:lumMod val="75000"/>
                  <a:lumOff val="25000"/>
                </a:srgb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401899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of the Project (JPL)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" y="1905884"/>
            <a:ext cx="4027250" cy="7230443"/>
          </a:xfrm>
        </p:spPr>
        <p:txBody>
          <a:bodyPr/>
          <a:lstStyle/>
          <a:p>
            <a:r>
              <a:rPr lang="en-US" dirty="0"/>
              <a:t>MOXIE has been delivered and is installed in the M2020 rover!</a:t>
            </a:r>
          </a:p>
          <a:p>
            <a:r>
              <a:rPr lang="en-US" dirty="0"/>
              <a:t>Life test in progress</a:t>
            </a:r>
          </a:p>
          <a:p>
            <a:r>
              <a:rPr lang="en-US" dirty="0"/>
              <a:t>“</a:t>
            </a:r>
            <a:r>
              <a:rPr lang="en-US" dirty="0" err="1"/>
              <a:t>FlatSat</a:t>
            </a:r>
            <a:r>
              <a:rPr lang="en-US" dirty="0"/>
              <a:t>” goes to MIT for further characterization</a:t>
            </a:r>
          </a:p>
          <a:p>
            <a:r>
              <a:rPr lang="en-US" dirty="0"/>
              <a:t>Primary mission from 2021-2023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01A60-177B-466A-9341-9EF933434FEE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9A4244-1632-6F4F-ABB0-8078A4276EC0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2895" y="1332775"/>
            <a:ext cx="11889686" cy="8624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65463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theme/theme1.xml><?xml version="1.0" encoding="utf-8"?>
<a:theme xmlns:a="http://schemas.openxmlformats.org/drawingml/2006/main" name="Saddle">
  <a:themeElements>
    <a:clrScheme name="Saddle">
      <a:dk1>
        <a:srgbClr val="302C24"/>
      </a:dk1>
      <a:lt1>
        <a:sysClr val="window" lastClr="FFFFFF"/>
      </a:lt1>
      <a:dk2>
        <a:srgbClr val="AC6416"/>
      </a:dk2>
      <a:lt2>
        <a:srgbClr val="E8E4DB"/>
      </a:lt2>
      <a:accent1>
        <a:srgbClr val="C6B178"/>
      </a:accent1>
      <a:accent2>
        <a:srgbClr val="9C5B14"/>
      </a:accent2>
      <a:accent3>
        <a:srgbClr val="71B2BC"/>
      </a:accent3>
      <a:accent4>
        <a:srgbClr val="78AA5D"/>
      </a:accent4>
      <a:accent5>
        <a:srgbClr val="867099"/>
      </a:accent5>
      <a:accent6>
        <a:srgbClr val="4C6F75"/>
      </a:accent6>
      <a:hlink>
        <a:srgbClr val="F27B0E"/>
      </a:hlink>
      <a:folHlink>
        <a:srgbClr val="989268"/>
      </a:folHlink>
    </a:clrScheme>
    <a:fontScheme name="Saddle">
      <a:maj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Saddle">
      <a:fillStyleLst>
        <a:solidFill>
          <a:schemeClr val="phClr"/>
        </a:solidFill>
        <a:gradFill rotWithShape="1">
          <a:gsLst>
            <a:gs pos="0">
              <a:schemeClr val="phClr"/>
            </a:gs>
            <a:gs pos="30000">
              <a:schemeClr val="phClr">
                <a:tint val="80000"/>
              </a:schemeClr>
            </a:gs>
            <a:gs pos="100000">
              <a:schemeClr val="phClr">
                <a:tint val="100000"/>
              </a:schemeClr>
            </a:gs>
          </a:gsLst>
          <a:path path="rect">
            <a:fillToRect l="50000" r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</a:schemeClr>
              <a:schemeClr val="phClr">
                <a:tint val="30000"/>
                <a:satMod val="120000"/>
              </a:schemeClr>
            </a:duotone>
          </a:blip>
          <a:stretch/>
        </a:blip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50800" cap="flat" cmpd="dbl" algn="ctr">
          <a:solidFill>
            <a:schemeClr val="phClr"/>
          </a:solidFill>
          <a:prstDash val="solid"/>
        </a:ln>
        <a:ln w="7620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FFFFFF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sunrise" dir="tl">
              <a:rot lat="0" lon="0" rev="1200000"/>
            </a:lightRig>
          </a:scene3d>
          <a:sp3d prstMaterial="softEdge">
            <a:bevelT w="0" h="0"/>
          </a:sp3d>
        </a:effectStyle>
        <a:effectStyle>
          <a:effectLst>
            <a:innerShdw blurRad="76200" dist="38100" dir="13500000">
              <a:srgbClr val="FFFFFF">
                <a:alpha val="75000"/>
              </a:srgbClr>
            </a:innerShdw>
          </a:effectLst>
          <a:scene3d>
            <a:camera prst="perspectiveFront" fov="2400000"/>
            <a:lightRig rig="twoPt" dir="tl"/>
          </a:scene3d>
          <a:sp3d>
            <a:bevelT w="25400" h="12700" prst="angle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250000"/>
              </a:schemeClr>
              <a:schemeClr val="phClr">
                <a:tint val="50000"/>
                <a:satMod val="20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shade val="90000"/>
                <a:hueMod val="90000"/>
                <a:satMod val="150000"/>
                <a:lumMod val="90000"/>
              </a:schemeClr>
              <a:schemeClr val="phClr">
                <a:tint val="70000"/>
                <a:shade val="80000"/>
                <a:satMod val="30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Default Theme">
  <a:themeElements>
    <a:clrScheme name="M2020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3408B"/>
      </a:accent1>
      <a:accent2>
        <a:srgbClr val="D22533"/>
      </a:accent2>
      <a:accent3>
        <a:srgbClr val="669900"/>
      </a:accent3>
      <a:accent4>
        <a:srgbClr val="FFFF66"/>
      </a:accent4>
      <a:accent5>
        <a:srgbClr val="CC99CC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6096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</TotalTime>
  <Words>2107</Words>
  <Application>Microsoft Macintosh PowerPoint</Application>
  <PresentationFormat>Custom</PresentationFormat>
  <Paragraphs>391</Paragraphs>
  <Slides>26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26</vt:i4>
      </vt:variant>
    </vt:vector>
  </HeadingPairs>
  <TitlesOfParts>
    <vt:vector size="45" baseType="lpstr">
      <vt:lpstr>Arial Unicode MS</vt:lpstr>
      <vt:lpstr>ＭＳ Ｐゴシック</vt:lpstr>
      <vt:lpstr>Arial</vt:lpstr>
      <vt:lpstr>Arial Narrow</vt:lpstr>
      <vt:lpstr>Arial Rounded MT Bold</vt:lpstr>
      <vt:lpstr>Book Antiqua</vt:lpstr>
      <vt:lpstr>Calibri</vt:lpstr>
      <vt:lpstr>Comic Sans MS</vt:lpstr>
      <vt:lpstr>Courier New</vt:lpstr>
      <vt:lpstr>Gill Sans</vt:lpstr>
      <vt:lpstr>Helvetica</vt:lpstr>
      <vt:lpstr>Lucida Grande</vt:lpstr>
      <vt:lpstr>Times</vt:lpstr>
      <vt:lpstr>Times New Roman</vt:lpstr>
      <vt:lpstr>Wingdings</vt:lpstr>
      <vt:lpstr>Wingdings 2</vt:lpstr>
      <vt:lpstr>Saddle</vt:lpstr>
      <vt:lpstr>2_Custom Design</vt:lpstr>
      <vt:lpstr>Default Theme</vt:lpstr>
      <vt:lpstr>MOXIE Delivered!</vt:lpstr>
      <vt:lpstr>The MEL for Mars</vt:lpstr>
      <vt:lpstr>Mars 2020</vt:lpstr>
      <vt:lpstr>PowerPoint Presentation</vt:lpstr>
      <vt:lpstr>What will MOXIE do?</vt:lpstr>
      <vt:lpstr>How does it work?</vt:lpstr>
      <vt:lpstr>Putting MOXIE together</vt:lpstr>
      <vt:lpstr>Final assembly</vt:lpstr>
      <vt:lpstr>State of the Project (JPL)</vt:lpstr>
      <vt:lpstr>Operations</vt:lpstr>
      <vt:lpstr>Limits to performance</vt:lpstr>
      <vt:lpstr>Monitor and Control challenges</vt:lpstr>
      <vt:lpstr>SOXE Packaging</vt:lpstr>
      <vt:lpstr>Dust filtering</vt:lpstr>
      <vt:lpstr>SOXE Degradation</vt:lpstr>
      <vt:lpstr>Software architecture</vt:lpstr>
      <vt:lpstr>Testbed systems</vt:lpstr>
      <vt:lpstr>Priority characterization activities</vt:lpstr>
      <vt:lpstr>Next generation</vt:lpstr>
      <vt:lpstr>Sponsors and Partners</vt:lpstr>
      <vt:lpstr>Backup</vt:lpstr>
      <vt:lpstr>MOXIE Data Products</vt:lpstr>
      <vt:lpstr>PowerPoint Presentation</vt:lpstr>
      <vt:lpstr>MOXIE Table types</vt:lpstr>
      <vt:lpstr>Run Control Table content</vt:lpstr>
      <vt:lpstr>Parameter Table content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Michael Hecht Assoc. Director for Research Management</dc:title>
  <cp:lastModifiedBy>Microsoft Office User</cp:lastModifiedBy>
  <cp:revision>50</cp:revision>
  <dcterms:modified xsi:type="dcterms:W3CDTF">2019-06-12T12:37:22Z</dcterms:modified>
</cp:coreProperties>
</file>